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5143500" cx="9144000"/>
  <p:notesSz cx="6858000" cy="9144000"/>
  <p:embeddedFontLst>
    <p:embeddedFont>
      <p:font typeface="Caveat"/>
      <p:regular r:id="rId39"/>
      <p:bold r:id="rId40"/>
    </p:embeddedFont>
    <p:embeddedFont>
      <p:font typeface="Nunito"/>
      <p:regular r:id="rId41"/>
      <p:bold r:id="rId42"/>
      <p:italic r:id="rId43"/>
      <p:boldItalic r:id="rId44"/>
    </p:embeddedFont>
    <p:embeddedFont>
      <p:font typeface="Lobster"/>
      <p:regular r:id="rId45"/>
    </p:embeddedFont>
    <p:embeddedFont>
      <p:font typeface="Maven Pro"/>
      <p:regular r:id="rId46"/>
      <p:bold r:id="rId47"/>
    </p:embeddedFont>
    <p:embeddedFont>
      <p:font typeface="Pacifico"/>
      <p:regular r:id="rId48"/>
    </p:embeddedFont>
    <p:embeddedFont>
      <p:font typeface="Dancing Script"/>
      <p:regular r:id="rId49"/>
      <p:bold r:id="rId50"/>
    </p:embeddedFont>
    <p:embeddedFont>
      <p:font typeface="Oswald"/>
      <p:regular r:id="rId51"/>
      <p:bold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ECFF1E3-CF3F-4EA7-AD20-01F24B20CD0B}">
  <a:tblStyle styleId="{8ECFF1E3-CF3F-4EA7-AD20-01F24B20CD0B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AECE6"/>
          </a:solidFill>
        </a:fill>
      </a:tcStyle>
    </a:wholeTbl>
    <a:band1H>
      <a:tcTxStyle b="off" i="off"/>
      <a:tcStyle>
        <a:fill>
          <a:solidFill>
            <a:srgbClr val="F5D8CA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F5D8CA"/>
          </a:solidFill>
        </a:fill>
      </a:tcStyle>
    </a:band1V>
    <a:band2V>
      <a:tcTxStyle b="off" i="off"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81ED3605-2815-41F3-B4A1-A2BD67A6AE9F}" styleName="Table_1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aveat-bold.fntdata"/><Relationship Id="rId42" Type="http://schemas.openxmlformats.org/officeDocument/2006/relationships/font" Target="fonts/Nunito-bold.fntdata"/><Relationship Id="rId41" Type="http://schemas.openxmlformats.org/officeDocument/2006/relationships/font" Target="fonts/Nunito-regular.fntdata"/><Relationship Id="rId44" Type="http://schemas.openxmlformats.org/officeDocument/2006/relationships/font" Target="fonts/Nunito-boldItalic.fntdata"/><Relationship Id="rId43" Type="http://schemas.openxmlformats.org/officeDocument/2006/relationships/font" Target="fonts/Nunito-italic.fntdata"/><Relationship Id="rId46" Type="http://schemas.openxmlformats.org/officeDocument/2006/relationships/font" Target="fonts/MavenPro-regular.fntdata"/><Relationship Id="rId45" Type="http://schemas.openxmlformats.org/officeDocument/2006/relationships/font" Target="fonts/Lobster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Pacifico-regular.fntdata"/><Relationship Id="rId47" Type="http://schemas.openxmlformats.org/officeDocument/2006/relationships/font" Target="fonts/MavenPro-bold.fntdata"/><Relationship Id="rId49" Type="http://schemas.openxmlformats.org/officeDocument/2006/relationships/font" Target="fonts/DancingScript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Caveat-regular.fntdata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Oswald-regular.fntdata"/><Relationship Id="rId50" Type="http://schemas.openxmlformats.org/officeDocument/2006/relationships/font" Target="fonts/DancingScript-bold.fntdata"/><Relationship Id="rId52" Type="http://schemas.openxmlformats.org/officeDocument/2006/relationships/font" Target="fonts/Oswald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6293c7bcf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6293c7bcf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629d2892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629d2892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4" name="Google Shape;36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6c0c521070_2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6c0c521070_2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6c0c521070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6c0c521070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6c0c521070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6c0c521070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6c0c521070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6c0c521070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6c0c521070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6c0c521070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81" name="Google Shape;281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6c0c521070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6c0c521070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6c0c521070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6c0c521070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6c0c521070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6c0c521070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c0c521070_2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c0c521070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6c0c521070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6c0c521070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3" name="Google Shape;45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6293c7bcf0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6293c7bcf0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6293c7bc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6293c7bc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6c0c521070_2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6c0c521070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6" name="Google Shape;48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6293c7bcf0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6293c7bcf0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293c7bcf0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6293c7bcf0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04" name="Google Shape;504;p2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10" name="Google Shape;510;p2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293c7bcf0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293c7bcf0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6293c7bcf0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6293c7bcf0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6293c7bcf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6293c7bcf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293c7bcf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293c7bcf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22" name="Google Shape;322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0" name="Google Shape;330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1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9" name="Google Shape;139;p1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" name="Google Shape;141;p11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2" name="Google Shape;142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2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5" name="Google Shape;145;p12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6" name="Google Shape;146;p1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0" name="Google Shape;150;p12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51" name="Google Shape;151;p1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" name="Google Shape;156;p12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7" name="Google Shape;157;p1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1" name="Google Shape;161;p12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2" name="Google Shape;162;p1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5" name="Google Shape;165;p12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6" name="Google Shape;166;p12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1" name="Google Shape;171;p12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2" name="Google Shape;172;p12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2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1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12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6" name="Google Shape;176;p12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7" name="Google Shape;177;p12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2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2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0" name="Google Shape;180;p12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81" name="Google Shape;181;p12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2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2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1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12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6" name="Google Shape;186;p12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7" name="Google Shape;187;p12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12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12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12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1" name="Google Shape;191;p12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2" name="Google Shape;192;p12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12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1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12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6" name="Google Shape;196;p12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7" name="Google Shape;197;p12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2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12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0" name="Google Shape;200;p12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01" name="Google Shape;201;p12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2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12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1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5" name="Google Shape;205;p12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6" name="Google Shape;206;p12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0" name="Google Shape;210;p12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11" name="Google Shape;211;p12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6" name="Google Shape;216;p12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7" name="Google Shape;217;p12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2" name="Google Shape;222;p12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5" name="Google Shape;225;p12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6" name="Google Shape;226;p12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0" name="Google Shape;230;p12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31" name="Google Shape;231;p12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6" name="Google Shape;236;p12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7" name="Google Shape;237;p12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1" name="Google Shape;241;p12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2" name="Google Shape;242;p12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5" name="Google Shape;245;p12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6" name="Google Shape;246;p12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1" name="Google Shape;251;p12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2" name="Google Shape;252;p12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12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1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5" name="Google Shape;255;p12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6" name="Google Shape;256;p12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7" name="Google Shape;257;p12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2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12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12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1" name="Google Shape;261;p12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2" name="Google Shape;262;p12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12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1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5" name="Google Shape;265;p12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6" name="Google Shape;266;p12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2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2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12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70" name="Google Shape;270;p12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2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" name="Google Shape;13;p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" name="Google Shape;15;p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4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9" name="Google Shape;19;p4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20" name="Google Shape;20;p4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4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" name="Google Shape;22;p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23" name="Google Shape;23;p4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" name="Google Shape;24;p4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4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" name="Google Shape;26;p4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27" name="Google Shape;27;p4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4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4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4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" name="Google Shape;31;p4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32" name="Google Shape;32;p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4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4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4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7" name="Google Shape;37;p4"/>
          <p:cNvGrpSpPr/>
          <p:nvPr/>
        </p:nvGrpSpPr>
        <p:grpSpPr>
          <a:xfrm>
            <a:off x="5043503" y="0"/>
            <a:ext cx="3814072" cy="3839101"/>
            <a:chOff x="5043503" y="0"/>
            <a:chExt cx="3814072" cy="3839101"/>
          </a:xfrm>
        </p:grpSpPr>
        <p:sp>
          <p:nvSpPr>
            <p:cNvPr id="38" name="Google Shape;38;p4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0" name="Google Shape;40;p4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41" name="Google Shape;41;p4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4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4" name="Google Shape;44;p4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5" name="Google Shape;45;p4"/>
            <p:cNvGrpSpPr/>
            <p:nvPr/>
          </p:nvGrpSpPr>
          <p:grpSpPr>
            <a:xfrm>
              <a:off x="7952721" y="179238"/>
              <a:ext cx="873165" cy="873003"/>
              <a:chOff x="7754428" y="208725"/>
              <a:chExt cx="541800" cy="541800"/>
            </a:xfrm>
          </p:grpSpPr>
          <p:sp>
            <p:nvSpPr>
              <p:cNvPr id="46" name="Google Shape;46;p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8" name="Google Shape;48;p4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4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4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" name="Google Shape;54;p4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4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5"/>
          <p:cNvGrpSpPr/>
          <p:nvPr/>
        </p:nvGrpSpPr>
        <p:grpSpPr>
          <a:xfrm>
            <a:off x="146769" y="3406"/>
            <a:ext cx="1233214" cy="1384535"/>
            <a:chOff x="146769" y="3406"/>
            <a:chExt cx="1233214" cy="1384535"/>
          </a:xfrm>
        </p:grpSpPr>
        <p:grpSp>
          <p:nvGrpSpPr>
            <p:cNvPr id="59" name="Google Shape;59;p5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60" name="Google Shape;60;p5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61;p5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2" name="Google Shape;62;p5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63" name="Google Shape;63;p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5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5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" name="Google Shape;66;p5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67" name="Google Shape;67;p5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5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5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1" name="Google Shape;71;p5"/>
          <p:cNvGrpSpPr/>
          <p:nvPr/>
        </p:nvGrpSpPr>
        <p:grpSpPr>
          <a:xfrm>
            <a:off x="6775084" y="2904008"/>
            <a:ext cx="2186147" cy="2239500"/>
            <a:chOff x="6775084" y="2904008"/>
            <a:chExt cx="2186147" cy="2239500"/>
          </a:xfrm>
        </p:grpSpPr>
        <p:grpSp>
          <p:nvGrpSpPr>
            <p:cNvPr id="72" name="Google Shape;72;p5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5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" name="Google Shape;79;p5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80" name="Google Shape;80;p5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5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5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4" name="Google Shape;84;p5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85" name="Google Shape;85;p5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5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5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0" name="Google Shape;90;p5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4" name="Google Shape;94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" name="Google Shape;96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7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5" name="Google Shape;105;p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6" name="Google Shape;106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9" name="Google Shape;109;p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" name="Google Shape;111;p8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9"/>
          <p:cNvGrpSpPr/>
          <p:nvPr/>
        </p:nvGrpSpPr>
        <p:grpSpPr>
          <a:xfrm>
            <a:off x="6866714" y="1256"/>
            <a:ext cx="2267379" cy="2601741"/>
            <a:chOff x="6790514" y="1256"/>
            <a:chExt cx="2267379" cy="2601741"/>
          </a:xfrm>
        </p:grpSpPr>
        <p:grpSp>
          <p:nvGrpSpPr>
            <p:cNvPr id="116" name="Google Shape;116;p9"/>
            <p:cNvGrpSpPr/>
            <p:nvPr/>
          </p:nvGrpSpPr>
          <p:grpSpPr>
            <a:xfrm>
              <a:off x="7067535" y="1256"/>
              <a:ext cx="1990358" cy="1990303"/>
              <a:chOff x="7067535" y="1256"/>
              <a:chExt cx="1990358" cy="1990303"/>
            </a:xfrm>
          </p:grpSpPr>
          <p:sp>
            <p:nvSpPr>
              <p:cNvPr id="117" name="Google Shape;117;p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9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0" name="Google Shape;120;p9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121" name="Google Shape;121;p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4" name="Google Shape;124;p9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5" name="Google Shape;125;p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27" name="Google Shape;127;p9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1" name="Google Shape;131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15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10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5" name="Google Shape;135;p10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6" name="Google Shape;136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b="0" i="0" sz="13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en.wikipedia.org/wiki/Carry_(arithmetic)" TargetMode="External"/><Relationship Id="rId4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Relationship Id="rId4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Relationship Id="rId5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png"/><Relationship Id="rId4" Type="http://schemas.openxmlformats.org/officeDocument/2006/relationships/image" Target="../media/image2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9.png"/><Relationship Id="rId4" Type="http://schemas.openxmlformats.org/officeDocument/2006/relationships/image" Target="../media/image26.png"/><Relationship Id="rId5" Type="http://schemas.openxmlformats.org/officeDocument/2006/relationships/image" Target="../media/image3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9.png"/><Relationship Id="rId4" Type="http://schemas.openxmlformats.org/officeDocument/2006/relationships/image" Target="../media/image3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png"/><Relationship Id="rId4" Type="http://schemas.openxmlformats.org/officeDocument/2006/relationships/image" Target="../media/image40.png"/><Relationship Id="rId9" Type="http://schemas.openxmlformats.org/officeDocument/2006/relationships/image" Target="../media/image37.png"/><Relationship Id="rId5" Type="http://schemas.openxmlformats.org/officeDocument/2006/relationships/image" Target="../media/image30.png"/><Relationship Id="rId6" Type="http://schemas.openxmlformats.org/officeDocument/2006/relationships/image" Target="../media/image34.png"/><Relationship Id="rId7" Type="http://schemas.openxmlformats.org/officeDocument/2006/relationships/image" Target="../media/image31.png"/><Relationship Id="rId8" Type="http://schemas.openxmlformats.org/officeDocument/2006/relationships/image" Target="../media/image2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ieeexplore.ieee.org/xpl/mostRecentIssue.jsp?punumber=8326586" TargetMode="External"/><Relationship Id="rId4" Type="http://schemas.openxmlformats.org/officeDocument/2006/relationships/hyperlink" Target="https://ieeexplore.ieee.org/xpl/mostRecentIssue.jsp?punumber=8326586" TargetMode="External"/><Relationship Id="rId11" Type="http://schemas.openxmlformats.org/officeDocument/2006/relationships/hyperlink" Target="https://ieeexplore.ieee.org/xpl/mostRecentIssue.jsp?punumber=4063797" TargetMode="External"/><Relationship Id="rId10" Type="http://schemas.openxmlformats.org/officeDocument/2006/relationships/hyperlink" Target="https://ieeexplore.ieee.org/search/searchresult.jsp?searchWithin=%25252522First%25252520Name%25252522:%25252522Yuan-chih%25252522&amp;searchWithin=%25252522Last%25252520Name%25252522:%25252522Chuang%25252522&amp;newsearch=true&amp;sortType=newest" TargetMode="External"/><Relationship Id="rId12" Type="http://schemas.openxmlformats.org/officeDocument/2006/relationships/hyperlink" Target="https://ieeexplore.ieee.org/xpl/mostRecentIssue.jsp?punumber=4063797" TargetMode="External"/><Relationship Id="rId9" Type="http://schemas.openxmlformats.org/officeDocument/2006/relationships/hyperlink" Target="https://ieeexplore.ieee.org/search/searchresult.jsp?searchWithin=%25252522First%25252520Name%25252522:%25252522Yuan-chih%25252522&amp;searchWithin=%25252522Last%25252520Name%25252522:%25252522Chuang%25252522&amp;newsearch=true&amp;sortType=newest" TargetMode="External"/><Relationship Id="rId5" Type="http://schemas.openxmlformats.org/officeDocument/2006/relationships/hyperlink" Target="https://ieeexplore.ieee.org/search/searchresult.jsp?searchWithin=%25252522First%25252520Name%25252522:%25252522Jiun-ping%25252522&amp;searchWithin=%25252522Last%25252520Name%25252522:%25252522Wang%25252522&amp;newsearch=true&amp;sortType=newest" TargetMode="External"/><Relationship Id="rId6" Type="http://schemas.openxmlformats.org/officeDocument/2006/relationships/hyperlink" Target="https://ieeexplore.ieee.org/search/searchresult.jsp?searchWithin=%25252522First%25252520Name%25252522:%25252522Jiun-ping%25252522&amp;searchWithin=%25252522Last%25252520Name%25252522:%25252522Wang%25252522&amp;newsearch=true&amp;sortType=newest" TargetMode="External"/><Relationship Id="rId7" Type="http://schemas.openxmlformats.org/officeDocument/2006/relationships/hyperlink" Target="https://ieeexplore.ieee.org/search/searchresult.jsp?searchWithin=%25252522First%25252520Name%25252522:%25252522Shiann-rong%25252522&amp;searchWithin=%25252522Last%25252520Name%25252522:%25252522Kuang%25252522&amp;newsearch=true&amp;sortType=newest" TargetMode="External"/><Relationship Id="rId8" Type="http://schemas.openxmlformats.org/officeDocument/2006/relationships/hyperlink" Target="https://ieeexplore.ieee.org/search/searchresult.jsp?searchWithin=%25252522First%25252520Name%25252522:%25252522Shiann-rong%25252522&amp;searchWithin=%25252522Last%25252520Name%25252522:%25252522Kuang%25252522&amp;newsearch=true&amp;sortType=newest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n.wikipedia.org/wiki/Sign_bit" TargetMode="External"/><Relationship Id="rId4" Type="http://schemas.openxmlformats.org/officeDocument/2006/relationships/hyperlink" Target="https://en.wikipedia.org/wiki/Exponent" TargetMode="External"/><Relationship Id="rId5" Type="http://schemas.openxmlformats.org/officeDocument/2006/relationships/hyperlink" Target="https://en.wikipedia.org/wiki/Significand" TargetMode="External"/><Relationship Id="rId6" Type="http://schemas.openxmlformats.org/officeDocument/2006/relationships/hyperlink" Target="https://en.wikipedia.org/wiki/Precision_(arithmetic)" TargetMode="External"/><Relationship Id="rId7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ieeexplore.ieee.org/document/1672241" TargetMode="External"/><Relationship Id="rId4" Type="http://schemas.openxmlformats.org/officeDocument/2006/relationships/hyperlink" Target="https://ieeexplore.ieee.org/stamp/stamp.jsp?tp=&amp;arnumber=7465754" TargetMode="External"/><Relationship Id="rId5" Type="http://schemas.openxmlformats.org/officeDocument/2006/relationships/hyperlink" Target="https://ieeexplore.ieee.org/document/4064379" TargetMode="External"/><Relationship Id="rId6" Type="http://schemas.openxmlformats.org/officeDocument/2006/relationships/hyperlink" Target="https://ieeexplore.ieee.org/iel5/5608545/5625939/05626244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idx="4294967295" type="ctrTitle"/>
          </p:nvPr>
        </p:nvSpPr>
        <p:spPr>
          <a:xfrm>
            <a:off x="189300" y="217650"/>
            <a:ext cx="8954700" cy="11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000000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H</a:t>
            </a:r>
            <a:r>
              <a:rPr lang="en-GB" sz="5200">
                <a:solidFill>
                  <a:srgbClr val="000000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UB floating point on FPGA (Field Programmable Gate Array)</a:t>
            </a:r>
            <a:endParaRPr sz="5400">
              <a:solidFill>
                <a:srgbClr val="3F3F3F"/>
              </a:solidFill>
              <a:latin typeface="Dancing Script"/>
              <a:ea typeface="Dancing Script"/>
              <a:cs typeface="Dancing Script"/>
              <a:sym typeface="Dancing Scrip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200">
              <a:solidFill>
                <a:srgbClr val="00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78" name="Google Shape;278;p13"/>
          <p:cNvSpPr txBox="1"/>
          <p:nvPr>
            <p:ph idx="4294967295" type="subTitle"/>
          </p:nvPr>
        </p:nvSpPr>
        <p:spPr>
          <a:xfrm>
            <a:off x="4842450" y="3553050"/>
            <a:ext cx="41517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rPr b="1" i="0" lang="en-GB" sz="1800" u="none" cap="none" strike="noStrike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GROUP MEMBERS:  </a:t>
            </a:r>
            <a:r>
              <a:rPr b="1" lang="en-GB" sz="1800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Ruchi Dhamnani</a:t>
            </a:r>
            <a:endParaRPr b="1" sz="1800">
              <a:solidFill>
                <a:srgbClr val="3F3F3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rPr b="1" lang="en-GB" sz="1800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                               </a:t>
            </a:r>
            <a:r>
              <a:rPr b="1" i="0" lang="en-GB" sz="1800" u="none" cap="none" strike="noStrike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Ananya Garg</a:t>
            </a:r>
            <a:endParaRPr b="1" i="0" sz="1800" u="none" cap="none" strike="noStrike">
              <a:solidFill>
                <a:srgbClr val="3F3F3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rPr b="1" lang="en-GB" sz="1800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                               Parul Damahe</a:t>
            </a:r>
            <a:endParaRPr b="1" sz="1800">
              <a:solidFill>
                <a:srgbClr val="3F3F3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rPr b="1" i="0" lang="en-GB" sz="1800" u="none" cap="none" strike="noStrike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                             </a:t>
            </a:r>
            <a:r>
              <a:rPr b="1" lang="en-GB" sz="1800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  </a:t>
            </a:r>
            <a:r>
              <a:rPr b="1" i="0" lang="en-GB" sz="1800" u="none" cap="none" strike="noStrike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Purvi Ag</a:t>
            </a:r>
            <a:r>
              <a:rPr b="1" lang="en-GB" sz="1800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ra</a:t>
            </a:r>
            <a:r>
              <a:rPr b="1" i="0" lang="en-GB" sz="1800" u="none" cap="none" strike="noStrike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wal</a:t>
            </a:r>
            <a:endParaRPr b="1" i="0" sz="1800" u="none" cap="none" strike="noStrike">
              <a:solidFill>
                <a:srgbClr val="3F3F3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rPr b="1" i="0" lang="en-GB" sz="1800" u="none" cap="none" strike="noStrike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GROUP MENTOR: </a:t>
            </a:r>
            <a:r>
              <a:rPr b="1" lang="en-GB" sz="1800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   </a:t>
            </a:r>
            <a:r>
              <a:rPr b="1" i="0" lang="en-GB" sz="1800" u="none" cap="none" strike="noStrike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Dr.  S</a:t>
            </a:r>
            <a:r>
              <a:rPr b="1" lang="en-GB" sz="1800">
                <a:solidFill>
                  <a:srgbClr val="3F3F3F"/>
                </a:solidFill>
                <a:latin typeface="Oswald"/>
                <a:ea typeface="Oswald"/>
                <a:cs typeface="Oswald"/>
                <a:sym typeface="Oswald"/>
              </a:rPr>
              <a:t>hrivishal Tripathi</a:t>
            </a:r>
            <a:endParaRPr b="1" i="0" sz="1800" u="none" cap="none" strike="noStrike">
              <a:solidFill>
                <a:srgbClr val="3F3F3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t/>
            </a:r>
            <a:endParaRPr b="1" i="0" sz="1800" u="none" cap="none" strike="noStrike">
              <a:solidFill>
                <a:srgbClr val="3F3F3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2"/>
          <p:cNvSpPr txBox="1"/>
          <p:nvPr>
            <p:ph idx="4294967295" type="title"/>
          </p:nvPr>
        </p:nvSpPr>
        <p:spPr>
          <a:xfrm>
            <a:off x="304798" y="246355"/>
            <a:ext cx="75780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Times New Roman"/>
              <a:buNone/>
            </a:pPr>
            <a:r>
              <a:rPr lang="en-GB" sz="3200">
                <a:latin typeface="Pacifico"/>
                <a:ea typeface="Pacifico"/>
                <a:cs typeface="Pacifico"/>
                <a:sym typeface="Pacifico"/>
              </a:rPr>
              <a:t>Contd..</a:t>
            </a:r>
            <a:endParaRPr b="1" sz="3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8" name="Google Shape;338;p22"/>
          <p:cNvSpPr txBox="1"/>
          <p:nvPr>
            <p:ph idx="4294967295" type="body"/>
          </p:nvPr>
        </p:nvSpPr>
        <p:spPr>
          <a:xfrm>
            <a:off x="4962350" y="1313950"/>
            <a:ext cx="4009800" cy="34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</a:pPr>
            <a:r>
              <a:t/>
            </a:r>
            <a:endParaRPr b="1" sz="16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swald"/>
              <a:buChar char="➢"/>
            </a:pPr>
            <a:r>
              <a:rPr b="1" lang="en-GB" sz="1800">
                <a:solidFill>
                  <a:srgbClr val="0C0C0C"/>
                </a:solidFill>
                <a:latin typeface="Oswald"/>
                <a:ea typeface="Oswald"/>
                <a:cs typeface="Oswald"/>
                <a:sym typeface="Oswald"/>
              </a:rPr>
              <a:t>I</a:t>
            </a:r>
            <a:r>
              <a:rPr b="1" lang="en-GB" sz="180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 this method the signs of all the partial product bits are positive.</a:t>
            </a:r>
            <a:endParaRPr b="1"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➢"/>
            </a:pPr>
            <a:r>
              <a:t/>
            </a:r>
            <a:endParaRPr b="1"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➢"/>
            </a:pPr>
            <a:r>
              <a:rPr b="1" lang="en-GB" sz="1800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product is formed by adding the first n - 2 partial product rows and subtracting the last two rows. Instead of subtracting the partial products that have negative signs, the negation of the partial products can be added. </a:t>
            </a:r>
            <a:endParaRPr b="1"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</a:pPr>
            <a:r>
              <a:t/>
            </a:r>
            <a:endParaRPr b="1"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</a:pPr>
            <a:r>
              <a:t/>
            </a:r>
            <a:endParaRPr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Clr>
                <a:srgbClr val="3F3F3F"/>
              </a:buClr>
              <a:buSzPts val="1600"/>
              <a:buNone/>
            </a:pPr>
            <a:r>
              <a:t/>
            </a:r>
            <a:endParaRPr sz="1800">
              <a:solidFill>
                <a:srgbClr val="0C0C0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C:\Users\Anil Grag\Desktop\Capture.PNG" id="339" name="Google Shape;33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1439475"/>
            <a:ext cx="4942335" cy="3411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22"/>
          <p:cNvSpPr/>
          <p:nvPr/>
        </p:nvSpPr>
        <p:spPr>
          <a:xfrm>
            <a:off x="304797" y="855939"/>
            <a:ext cx="779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-GB" sz="2100" u="none" cap="none" strike="noStrike">
                <a:solidFill>
                  <a:srgbClr val="0C0C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Two's Complement Parallel Array Multiplication Algorithm:</a:t>
            </a:r>
            <a:endParaRPr b="1" i="1" sz="2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3"/>
          <p:cNvSpPr txBox="1"/>
          <p:nvPr/>
        </p:nvSpPr>
        <p:spPr>
          <a:xfrm>
            <a:off x="271800" y="210800"/>
            <a:ext cx="43002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highlight>
                  <a:srgbClr val="FFFFFF"/>
                </a:highlight>
                <a:latin typeface="Pacifico"/>
                <a:ea typeface="Pacifico"/>
                <a:cs typeface="Pacifico"/>
                <a:sym typeface="Pacifico"/>
              </a:rPr>
              <a:t>Floating Point operations:</a:t>
            </a:r>
            <a:endParaRPr>
              <a:highlight>
                <a:srgbClr val="FFFFFF"/>
              </a:highlight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346" name="Google Shape;346;p23"/>
          <p:cNvPicPr preferRelativeResize="0"/>
          <p:nvPr/>
        </p:nvPicPr>
        <p:blipFill rotWithShape="1">
          <a:blip r:embed="rId3">
            <a:alphaModFix/>
          </a:blip>
          <a:srcRect b="0" l="0" r="0" t="32129"/>
          <a:stretch/>
        </p:blipFill>
        <p:spPr>
          <a:xfrm>
            <a:off x="601325" y="2776400"/>
            <a:ext cx="7718950" cy="2086877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23"/>
          <p:cNvSpPr txBox="1"/>
          <p:nvPr/>
        </p:nvSpPr>
        <p:spPr>
          <a:xfrm>
            <a:off x="349150" y="907400"/>
            <a:ext cx="8223300" cy="17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Floating point adder units like fused floating point adder, triple path floating point adder, etc.., involve </a:t>
            </a:r>
            <a:r>
              <a:rPr lang="en-GB" sz="1800">
                <a:highlight>
                  <a:srgbClr val="FFF2CC"/>
                </a:highlight>
                <a:latin typeface="Comic Sans MS"/>
                <a:ea typeface="Comic Sans MS"/>
                <a:cs typeface="Comic Sans MS"/>
                <a:sym typeface="Comic Sans MS"/>
              </a:rPr>
              <a:t>exponent comparison/subtraction, mantissa addition/subtraction and incrementing values while rounding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, as basic operations. To realize these operations, efficient arithmetic units like comparators, adders, subtractors, incrementers are vital.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4"/>
          <p:cNvSpPr txBox="1"/>
          <p:nvPr>
            <p:ph idx="4294967295" type="title"/>
          </p:nvPr>
        </p:nvSpPr>
        <p:spPr>
          <a:xfrm>
            <a:off x="175000" y="192975"/>
            <a:ext cx="4224900" cy="9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Times New Roman"/>
              <a:buNone/>
            </a:pPr>
            <a:r>
              <a:rPr lang="en-GB" sz="3600">
                <a:latin typeface="Pacifico"/>
                <a:ea typeface="Pacifico"/>
                <a:cs typeface="Pacifico"/>
                <a:sym typeface="Pacifico"/>
              </a:rPr>
              <a:t>Proposed Solution:</a:t>
            </a:r>
            <a:endParaRPr sz="36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353" name="Google Shape;353;p24"/>
          <p:cNvSpPr txBox="1"/>
          <p:nvPr>
            <p:ph idx="4294967295" type="body"/>
          </p:nvPr>
        </p:nvSpPr>
        <p:spPr>
          <a:xfrm>
            <a:off x="357700" y="997725"/>
            <a:ext cx="4856100" cy="37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highlight>
                  <a:srgbClr val="FCE5CD"/>
                </a:highlight>
                <a:latin typeface="Comic Sans MS"/>
                <a:ea typeface="Comic Sans MS"/>
                <a:cs typeface="Comic Sans MS"/>
                <a:sym typeface="Comic Sans MS"/>
              </a:rPr>
              <a:t>To perform a FP multiplication following steps  are to be done: </a:t>
            </a:r>
            <a:endParaRPr sz="1800">
              <a:highlight>
                <a:srgbClr val="FCE5CD"/>
              </a:highlight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Oswald"/>
                <a:ea typeface="Oswald"/>
                <a:cs typeface="Oswald"/>
                <a:sym typeface="Oswald"/>
              </a:rPr>
              <a:t>Step 1 :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The mantissa parts of 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two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 FP number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s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are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  multiplied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 and the result is normalized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. </a:t>
            </a:r>
            <a:endParaRPr b="1"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Oswald"/>
                <a:ea typeface="Oswald"/>
                <a:cs typeface="Oswald"/>
                <a:sym typeface="Oswald"/>
              </a:rPr>
              <a:t>Step 2: 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The exponents of two FP numbers are added. </a:t>
            </a:r>
            <a:endParaRPr b="1"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Oswald"/>
                <a:ea typeface="Oswald"/>
                <a:cs typeface="Oswald"/>
                <a:sym typeface="Oswald"/>
              </a:rPr>
              <a:t>Step 3: </a:t>
            </a:r>
            <a:endParaRPr b="1" sz="18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These are the exponent and mantissa parts of the final resulting FP number. 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54" name="Google Shape;3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2550" y="422975"/>
            <a:ext cx="4061451" cy="408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5"/>
          <p:cNvSpPr txBox="1"/>
          <p:nvPr>
            <p:ph type="title"/>
          </p:nvPr>
        </p:nvSpPr>
        <p:spPr>
          <a:xfrm>
            <a:off x="1241825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acifico"/>
                <a:ea typeface="Pacifico"/>
                <a:cs typeface="Pacifico"/>
                <a:sym typeface="Pacifico"/>
              </a:rPr>
              <a:t>For Example</a:t>
            </a:r>
            <a:r>
              <a:rPr lang="en-GB">
                <a:latin typeface="Pacifico"/>
                <a:ea typeface="Pacifico"/>
                <a:cs typeface="Pacifico"/>
                <a:sym typeface="Pacifico"/>
              </a:rPr>
              <a:t>...</a:t>
            </a:r>
            <a:endParaRPr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360" name="Google Shape;360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1" name="Google Shape;3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375" y="1102975"/>
            <a:ext cx="8129974" cy="3967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6"/>
          <p:cNvSpPr txBox="1"/>
          <p:nvPr>
            <p:ph idx="4294967295" type="body"/>
          </p:nvPr>
        </p:nvSpPr>
        <p:spPr>
          <a:xfrm>
            <a:off x="653075" y="914400"/>
            <a:ext cx="6969000" cy="23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b="1" lang="en-GB" sz="2400">
                <a:solidFill>
                  <a:srgbClr val="666666"/>
                </a:solidFill>
                <a:latin typeface="Comic Sans MS"/>
                <a:ea typeface="Comic Sans MS"/>
                <a:cs typeface="Comic Sans MS"/>
                <a:sym typeface="Comic Sans MS"/>
              </a:rPr>
              <a:t>Fixed Point </a:t>
            </a:r>
            <a:r>
              <a:rPr b="1" lang="en-GB" sz="2400">
                <a:solidFill>
                  <a:srgbClr val="666666"/>
                </a:solidFill>
                <a:latin typeface="Comic Sans MS"/>
                <a:ea typeface="Comic Sans MS"/>
                <a:cs typeface="Comic Sans MS"/>
                <a:sym typeface="Comic Sans MS"/>
              </a:rPr>
              <a:t>multiplier:</a:t>
            </a:r>
            <a:r>
              <a:rPr lang="en-GB" sz="2400">
                <a:solidFill>
                  <a:srgbClr val="AB620D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2400">
              <a:solidFill>
                <a:srgbClr val="AB620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-GB" sz="2400">
                <a:solidFill>
                  <a:srgbClr val="26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It</a:t>
            </a:r>
            <a:r>
              <a:rPr lang="en-GB" sz="2400">
                <a:solidFill>
                  <a:srgbClr val="AB620D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GB" sz="2400">
                <a:solidFill>
                  <a:srgbClr val="26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is done using AND gate which is implemented by MUX and after that half adders are used for addition. And after that XOR gate is used for sign computation. </a:t>
            </a:r>
            <a:endParaRPr sz="2400">
              <a:solidFill>
                <a:srgbClr val="26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-GB" sz="2400">
                <a:solidFill>
                  <a:srgbClr val="26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We have designed 2*2, 4*4, 8*8, 16*16 multiplier and 16*16 Multiplier and Accumulator and implemented them on ZEDBoard. The result are as follows:</a:t>
            </a:r>
            <a:endParaRPr sz="2400">
              <a:solidFill>
                <a:srgbClr val="26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67" name="Google Shape;367;p26"/>
          <p:cNvSpPr txBox="1"/>
          <p:nvPr/>
        </p:nvSpPr>
        <p:spPr>
          <a:xfrm>
            <a:off x="296233" y="214890"/>
            <a:ext cx="73257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GB" sz="3200">
                <a:latin typeface="Pacifico"/>
                <a:ea typeface="Pacifico"/>
                <a:cs typeface="Pacifico"/>
                <a:sym typeface="Pacifico"/>
              </a:rPr>
              <a:t>Contd..</a:t>
            </a:r>
            <a:endParaRPr b="0" i="0" sz="3200" u="none" cap="none" strike="noStrike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368" name="Google Shape;36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88525" y="3295025"/>
            <a:ext cx="2067517" cy="174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000" y="1139750"/>
            <a:ext cx="4660700" cy="34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27"/>
          <p:cNvSpPr txBox="1"/>
          <p:nvPr/>
        </p:nvSpPr>
        <p:spPr>
          <a:xfrm>
            <a:off x="5087400" y="847525"/>
            <a:ext cx="4056600" cy="32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Step 1 :</a:t>
            </a:r>
            <a:r>
              <a:rPr lang="en-GB" sz="1800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18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mantissa parts of first FP number is multiplied with base raised to power of difference of exponents.</a:t>
            </a:r>
            <a:endParaRPr b="1" sz="18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Step 2: </a:t>
            </a:r>
            <a:endParaRPr b="1" sz="1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It is then added to significand of second number. </a:t>
            </a:r>
            <a:endParaRPr b="1" sz="18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Step 3: </a:t>
            </a:r>
            <a:endParaRPr b="1" sz="18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These are finally multiplied by base raised to power of exponent of second FP number.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5" name="Google Shape;375;p27"/>
          <p:cNvSpPr txBox="1"/>
          <p:nvPr/>
        </p:nvSpPr>
        <p:spPr>
          <a:xfrm>
            <a:off x="394525" y="379925"/>
            <a:ext cx="7817400" cy="5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dk2"/>
                </a:solidFill>
                <a:highlight>
                  <a:srgbClr val="FCE5CD"/>
                </a:highlight>
                <a:latin typeface="Comic Sans MS"/>
                <a:ea typeface="Comic Sans MS"/>
                <a:cs typeface="Comic Sans MS"/>
                <a:sym typeface="Comic Sans MS"/>
              </a:rPr>
              <a:t>To perform a FP addition following steps  are to be done</a:t>
            </a:r>
            <a:r>
              <a:rPr lang="en-GB" sz="1800">
                <a:solidFill>
                  <a:schemeClr val="dk2"/>
                </a:solidFill>
                <a:highlight>
                  <a:srgbClr val="FCE5CD"/>
                </a:highlight>
                <a:latin typeface="Comic Sans MS"/>
                <a:ea typeface="Comic Sans MS"/>
                <a:cs typeface="Comic Sans MS"/>
                <a:sym typeface="Comic Sans MS"/>
              </a:rPr>
              <a:t>: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8"/>
          <p:cNvSpPr txBox="1"/>
          <p:nvPr>
            <p:ph type="title"/>
          </p:nvPr>
        </p:nvSpPr>
        <p:spPr>
          <a:xfrm>
            <a:off x="0" y="744700"/>
            <a:ext cx="9144000" cy="541200"/>
          </a:xfrm>
          <a:prstGeom prst="rect">
            <a:avLst/>
          </a:prstGeom>
          <a:solidFill>
            <a:srgbClr val="D9EAD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>
                <a:latin typeface="Impact"/>
                <a:ea typeface="Impact"/>
                <a:cs typeface="Impact"/>
                <a:sym typeface="Impact"/>
              </a:rPr>
              <a:t>                 </a:t>
            </a:r>
            <a:r>
              <a:rPr b="0" lang="en-GB">
                <a:latin typeface="Impact"/>
                <a:ea typeface="Impact"/>
                <a:cs typeface="Impact"/>
                <a:sym typeface="Impact"/>
              </a:rPr>
              <a:t>Binary Coded Decimal Adder</a:t>
            </a:r>
            <a:endParaRPr b="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1" name="Google Shape;381;p28"/>
          <p:cNvSpPr txBox="1"/>
          <p:nvPr>
            <p:ph idx="1" type="body"/>
          </p:nvPr>
        </p:nvSpPr>
        <p:spPr>
          <a:xfrm>
            <a:off x="4572000" y="1564025"/>
            <a:ext cx="4194000" cy="30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BCD adder</a:t>
            </a:r>
            <a:r>
              <a:rPr lang="en-GB" sz="20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 is capable of adding two 4-bit words having a </a:t>
            </a:r>
            <a:r>
              <a:rPr b="1" lang="en-GB" sz="20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BCD</a:t>
            </a:r>
            <a:r>
              <a:rPr lang="en-GB" sz="20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 format. </a:t>
            </a:r>
            <a:endParaRPr sz="2000">
              <a:solidFill>
                <a:srgbClr val="222222"/>
              </a:solidFill>
              <a:highlight>
                <a:srgbClr val="FFFFFF"/>
              </a:highlight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The result is a </a:t>
            </a:r>
            <a:r>
              <a:rPr b="1" lang="en-GB" sz="20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BCD</a:t>
            </a:r>
            <a:r>
              <a:rPr lang="en-GB" sz="20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-format 4-bit output word, representing the decimal sum of the addend and augend, and a carry </a:t>
            </a:r>
            <a:r>
              <a:rPr lang="en-GB" sz="2000">
                <a:solidFill>
                  <a:srgbClr val="000000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that is </a:t>
            </a:r>
            <a:r>
              <a:rPr lang="en-GB" sz="2000">
                <a:solidFill>
                  <a:srgbClr val="38761D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generated if this sum exceeds a decimal value of 9</a:t>
            </a:r>
            <a:r>
              <a:rPr lang="en-GB" sz="20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.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82" name="Google Shape;3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000" y="1691825"/>
            <a:ext cx="4152900" cy="29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9"/>
          <p:cNvSpPr txBox="1"/>
          <p:nvPr>
            <p:ph type="title"/>
          </p:nvPr>
        </p:nvSpPr>
        <p:spPr>
          <a:xfrm>
            <a:off x="0" y="789050"/>
            <a:ext cx="9144000" cy="4905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24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                     Ripple Carry Adder</a:t>
            </a:r>
            <a:r>
              <a:rPr b="0" lang="en-GB" sz="24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:</a:t>
            </a:r>
            <a:r>
              <a:rPr b="0" lang="en-GB" sz="11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                </a:t>
            </a:r>
            <a:endParaRPr b="0" sz="11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8" name="Google Shape;388;p29"/>
          <p:cNvSpPr txBox="1"/>
          <p:nvPr>
            <p:ph idx="1" type="body"/>
          </p:nvPr>
        </p:nvSpPr>
        <p:spPr>
          <a:xfrm>
            <a:off x="5998825" y="1709850"/>
            <a:ext cx="3039300" cy="27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For a n bit ripple carry adder we require to connect</a:t>
            </a:r>
            <a:r>
              <a:rPr lang="en-GB" sz="2000">
                <a:solidFill>
                  <a:srgbClr val="0B5394"/>
                </a:solidFill>
                <a:latin typeface="Comic Sans MS"/>
                <a:ea typeface="Comic Sans MS"/>
                <a:cs typeface="Comic Sans MS"/>
                <a:sym typeface="Comic Sans MS"/>
              </a:rPr>
              <a:t> n full adders</a:t>
            </a:r>
            <a:r>
              <a:rPr lang="en-GB" sz="20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in parallel. </a:t>
            </a:r>
            <a:endParaRPr sz="20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It is based on the </a:t>
            </a:r>
            <a:r>
              <a:rPr lang="en-GB" sz="2000">
                <a:solidFill>
                  <a:srgbClr val="000000"/>
                </a:solidFill>
                <a:highlight>
                  <a:srgbClr val="FCE5CD"/>
                </a:highlight>
                <a:latin typeface="Comic Sans MS"/>
                <a:ea typeface="Comic Sans MS"/>
                <a:cs typeface="Comic Sans MS"/>
                <a:sym typeface="Comic Sans MS"/>
              </a:rPr>
              <a:t>carry propagate algorithm.</a:t>
            </a:r>
            <a:endParaRPr sz="2000">
              <a:highlight>
                <a:srgbClr val="FCE5CD"/>
              </a:highlight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89" name="Google Shape;3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600" y="1709850"/>
            <a:ext cx="5441515" cy="27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0"/>
          <p:cNvSpPr txBox="1"/>
          <p:nvPr>
            <p:ph type="title"/>
          </p:nvPr>
        </p:nvSpPr>
        <p:spPr>
          <a:xfrm>
            <a:off x="0" y="716000"/>
            <a:ext cx="9144000" cy="657600"/>
          </a:xfrm>
          <a:prstGeom prst="rect">
            <a:avLst/>
          </a:prstGeom>
          <a:solidFill>
            <a:srgbClr val="D0E0E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</a:t>
            </a:r>
            <a:r>
              <a:rPr b="0" lang="en-GB" sz="30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Carry Increment Adder: </a:t>
            </a:r>
            <a:endParaRPr sz="30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5" name="Google Shape;395;p30"/>
          <p:cNvSpPr txBox="1"/>
          <p:nvPr>
            <p:ph idx="1" type="body"/>
          </p:nvPr>
        </p:nvSpPr>
        <p:spPr>
          <a:xfrm>
            <a:off x="5581875" y="1717325"/>
            <a:ext cx="3360900" cy="26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Consists of Ripple carry adders and the incremental circuit. </a:t>
            </a:r>
            <a:endParaRPr sz="20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000000"/>
                </a:solidFill>
                <a:highlight>
                  <a:srgbClr val="EFEFEF"/>
                </a:highlight>
                <a:latin typeface="Comic Sans MS"/>
                <a:ea typeface="Comic Sans MS"/>
                <a:cs typeface="Comic Sans MS"/>
                <a:sym typeface="Comic Sans MS"/>
              </a:rPr>
              <a:t>The incremental circuits is designed using half adders in the ripple carry adder circui</a:t>
            </a:r>
            <a:r>
              <a:rPr lang="en-GB" sz="20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t.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96" name="Google Shape;39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6000"/>
            <a:ext cx="4034887" cy="34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1"/>
          <p:cNvSpPr txBox="1"/>
          <p:nvPr>
            <p:ph type="title"/>
          </p:nvPr>
        </p:nvSpPr>
        <p:spPr>
          <a:xfrm>
            <a:off x="0" y="683200"/>
            <a:ext cx="9144000" cy="574500"/>
          </a:xfrm>
          <a:prstGeom prst="rect">
            <a:avLst/>
          </a:prstGeom>
          <a:solidFill>
            <a:srgbClr val="EAD1D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30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                Carry Look Ahead Adder: </a:t>
            </a:r>
            <a:r>
              <a:rPr b="0" lang="en-GB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b="0"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1"/>
          <p:cNvSpPr txBox="1"/>
          <p:nvPr>
            <p:ph idx="1" type="body"/>
          </p:nvPr>
        </p:nvSpPr>
        <p:spPr>
          <a:xfrm>
            <a:off x="409150" y="4266700"/>
            <a:ext cx="48366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This provides it with an advantage in</a:t>
            </a:r>
            <a:r>
              <a:rPr lang="en-GB" sz="1800">
                <a:solidFill>
                  <a:srgbClr val="CC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speed</a:t>
            </a:r>
            <a:r>
              <a:rPr lang="en-GB" sz="18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with comparison to the ripple carry adder. 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403" name="Google Shape;4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75" y="1549875"/>
            <a:ext cx="4898276" cy="2424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31"/>
          <p:cNvPicPr preferRelativeResize="0"/>
          <p:nvPr/>
        </p:nvPicPr>
        <p:blipFill rotWithShape="1">
          <a:blip r:embed="rId4">
            <a:alphaModFix/>
          </a:blip>
          <a:srcRect b="3577" l="0" r="0" t="0"/>
          <a:stretch/>
        </p:blipFill>
        <p:spPr>
          <a:xfrm>
            <a:off x="5961800" y="2995300"/>
            <a:ext cx="2560925" cy="21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31"/>
          <p:cNvSpPr txBox="1"/>
          <p:nvPr/>
        </p:nvSpPr>
        <p:spPr>
          <a:xfrm>
            <a:off x="5143500" y="1198150"/>
            <a:ext cx="3730500" cy="20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The </a:t>
            </a:r>
            <a:r>
              <a:rPr lang="en-GB" sz="1800">
                <a:solidFill>
                  <a:srgbClr val="351C75"/>
                </a:solidFill>
                <a:latin typeface="Comic Sans MS"/>
                <a:ea typeface="Comic Sans MS"/>
                <a:cs typeface="Comic Sans MS"/>
                <a:sym typeface="Comic Sans MS"/>
              </a:rPr>
              <a:t>difference between carry look ahead adder and ripple carry adder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 is </a:t>
            </a:r>
            <a:r>
              <a:rPr lang="en-GB" sz="1800">
                <a:highlight>
                  <a:srgbClr val="FCE5CD"/>
                </a:highlight>
                <a:latin typeface="Comic Sans MS"/>
                <a:ea typeface="Comic Sans MS"/>
                <a:cs typeface="Comic Sans MS"/>
                <a:sym typeface="Comic Sans MS"/>
              </a:rPr>
              <a:t>it is able to compute the carry bit before the full adder operation is being done.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/>
        </p:nvSpPr>
        <p:spPr>
          <a:xfrm>
            <a:off x="0" y="266075"/>
            <a:ext cx="9144000" cy="528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>
                <a:latin typeface="Pacifico"/>
                <a:ea typeface="Pacifico"/>
                <a:cs typeface="Pacifico"/>
                <a:sym typeface="Pacifico"/>
              </a:rPr>
              <a:t>   </a:t>
            </a:r>
            <a:r>
              <a:rPr i="0" lang="en-GB" sz="3600" u="none" cap="none" strike="noStrike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Outline</a:t>
            </a:r>
            <a:r>
              <a:rPr i="0" lang="en-GB" sz="3600" u="none" cap="none" strike="noStrike">
                <a:solidFill>
                  <a:srgbClr val="000000"/>
                </a:solidFill>
              </a:rPr>
              <a:t>:</a:t>
            </a:r>
            <a:endParaRPr i="0" sz="3600" u="none" cap="none" strike="noStrike">
              <a:solidFill>
                <a:srgbClr val="000000"/>
              </a:solidFill>
            </a:endParaRPr>
          </a:p>
        </p:txBody>
      </p:sp>
      <p:sp>
        <p:nvSpPr>
          <p:cNvPr id="284" name="Google Shape;284;p14"/>
          <p:cNvSpPr txBox="1"/>
          <p:nvPr/>
        </p:nvSpPr>
        <p:spPr>
          <a:xfrm>
            <a:off x="683100" y="912274"/>
            <a:ext cx="7777800" cy="3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swald"/>
              <a:buChar char="➢"/>
            </a:pPr>
            <a:r>
              <a:rPr i="0" lang="en-GB" sz="28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Introduction</a:t>
            </a:r>
            <a:endParaRPr i="0" sz="14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swald"/>
              <a:buChar char="➢"/>
            </a:pPr>
            <a:r>
              <a:rPr i="0" lang="en-GB" sz="28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Objective </a:t>
            </a:r>
            <a:endParaRPr i="0" sz="28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swald"/>
              <a:buChar char="➢"/>
            </a:pPr>
            <a:r>
              <a:rPr i="0" lang="en-GB" sz="28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Motivation </a:t>
            </a:r>
            <a:endParaRPr i="0" sz="14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swald"/>
              <a:buChar char="➢"/>
            </a:pPr>
            <a:r>
              <a:rPr i="0" lang="en-GB" sz="28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Literature Survey</a:t>
            </a:r>
            <a:endParaRPr i="0" sz="28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swald"/>
              <a:buChar char="➢"/>
            </a:pPr>
            <a:r>
              <a:rPr i="0" lang="en-GB" sz="28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Proposed Solution</a:t>
            </a:r>
            <a:endParaRPr i="0" sz="28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swald"/>
              <a:buChar char="➢"/>
            </a:pPr>
            <a:r>
              <a:rPr i="0" lang="en-GB" sz="28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Result</a:t>
            </a:r>
            <a:endParaRPr i="0" sz="28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swald"/>
              <a:buChar char="➢"/>
            </a:pPr>
            <a:r>
              <a:rPr i="0" lang="en-GB" sz="28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Acknowledgement</a:t>
            </a:r>
            <a:endParaRPr i="0" sz="28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Oswald"/>
              <a:buChar char="➢"/>
            </a:pPr>
            <a:r>
              <a:rPr i="0" lang="en-GB" sz="28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References</a:t>
            </a:r>
            <a:endParaRPr i="0" sz="28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Noto Sans Symbols"/>
              <a:buNone/>
            </a:pPr>
            <a:r>
              <a:t/>
            </a:r>
            <a:endParaRPr i="0" sz="28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5300" y="2417175"/>
            <a:ext cx="2194350" cy="254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2"/>
          <p:cNvSpPr txBox="1"/>
          <p:nvPr>
            <p:ph type="title"/>
          </p:nvPr>
        </p:nvSpPr>
        <p:spPr>
          <a:xfrm>
            <a:off x="0" y="789050"/>
            <a:ext cx="9144000" cy="563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24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                   Carry Select Adder:</a:t>
            </a:r>
            <a:endParaRPr b="0" sz="2400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32"/>
          <p:cNvSpPr txBox="1"/>
          <p:nvPr>
            <p:ph idx="1" type="body"/>
          </p:nvPr>
        </p:nvSpPr>
        <p:spPr>
          <a:xfrm>
            <a:off x="6034875" y="1455000"/>
            <a:ext cx="3012300" cy="3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This is used for energy efficient design for </a:t>
            </a:r>
            <a:r>
              <a:rPr lang="en-GB" sz="2000">
                <a:solidFill>
                  <a:srgbClr val="274E13"/>
                </a:solidFill>
                <a:latin typeface="Comic Sans MS"/>
                <a:ea typeface="Comic Sans MS"/>
                <a:cs typeface="Comic Sans MS"/>
                <a:sym typeface="Comic Sans MS"/>
              </a:rPr>
              <a:t>reducing the area and power consumption.</a:t>
            </a:r>
            <a:r>
              <a:rPr lang="en-GB" sz="20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20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comparison with ripple carry adder it has </a:t>
            </a:r>
            <a:r>
              <a:rPr lang="en-GB" sz="2000">
                <a:solidFill>
                  <a:srgbClr val="000000"/>
                </a:solidFill>
                <a:highlight>
                  <a:srgbClr val="FFFFAB"/>
                </a:highlight>
                <a:latin typeface="Comic Sans MS"/>
                <a:ea typeface="Comic Sans MS"/>
                <a:cs typeface="Comic Sans MS"/>
                <a:sym typeface="Comic Sans MS"/>
              </a:rPr>
              <a:t>shorter critical path and therefore lesser delay</a:t>
            </a:r>
            <a:r>
              <a:rPr lang="en-GB" sz="20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. 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412" name="Google Shape;41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625" y="1768026"/>
            <a:ext cx="5608752" cy="2921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3"/>
          <p:cNvSpPr txBox="1"/>
          <p:nvPr>
            <p:ph type="title"/>
          </p:nvPr>
        </p:nvSpPr>
        <p:spPr>
          <a:xfrm>
            <a:off x="0" y="765725"/>
            <a:ext cx="9144000" cy="505500"/>
          </a:xfrm>
          <a:prstGeom prst="rect">
            <a:avLst/>
          </a:prstGeom>
          <a:solidFill>
            <a:srgbClr val="F4CC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30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               Carry Save Adder</a:t>
            </a:r>
            <a:r>
              <a:rPr b="0" lang="en-GB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endParaRPr b="0"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3"/>
          <p:cNvSpPr txBox="1"/>
          <p:nvPr>
            <p:ph idx="1" type="body"/>
          </p:nvPr>
        </p:nvSpPr>
        <p:spPr>
          <a:xfrm>
            <a:off x="4690500" y="1943400"/>
            <a:ext cx="4028400" cy="22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It differs from other adders in that it outputs two numbers of the same dimensions as the inputs, one which is a sequence of partial sum bits and another which is a sequence of </a:t>
            </a:r>
            <a:r>
              <a:rPr lang="en-GB" sz="200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Comic Sans MS"/>
                <a:ea typeface="Comic Sans MS"/>
                <a:cs typeface="Comic Sans MS"/>
                <a:sym typeface="Comic Sans MS"/>
                <a:hlinkClick r:id="rId3"/>
              </a:rPr>
              <a:t>carry</a:t>
            </a:r>
            <a:r>
              <a:rPr lang="en-GB" sz="2000">
                <a:solidFill>
                  <a:srgbClr val="222222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 bits.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419" name="Google Shape;41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350" y="1676300"/>
            <a:ext cx="3936774" cy="3358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4"/>
          <p:cNvSpPr txBox="1"/>
          <p:nvPr>
            <p:ph type="title"/>
          </p:nvPr>
        </p:nvSpPr>
        <p:spPr>
          <a:xfrm>
            <a:off x="441675" y="437850"/>
            <a:ext cx="2260200" cy="999300"/>
          </a:xfrm>
          <a:prstGeom prst="rect">
            <a:avLst/>
          </a:prstGeom>
          <a:solidFill>
            <a:srgbClr val="EFEFE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mpact"/>
                <a:ea typeface="Impact"/>
                <a:cs typeface="Impact"/>
                <a:sym typeface="Impact"/>
              </a:rPr>
              <a:t>Power </a:t>
            </a:r>
            <a:endParaRPr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Impact"/>
                <a:ea typeface="Impact"/>
                <a:cs typeface="Impact"/>
                <a:sym typeface="Impact"/>
              </a:rPr>
              <a:t>Comparison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425" name="Google Shape;4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2095" y="0"/>
            <a:ext cx="6111906" cy="506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5"/>
          <p:cNvSpPr txBox="1"/>
          <p:nvPr>
            <p:ph type="title"/>
          </p:nvPr>
        </p:nvSpPr>
        <p:spPr>
          <a:xfrm>
            <a:off x="2863975" y="189425"/>
            <a:ext cx="3229200" cy="541200"/>
          </a:xfrm>
          <a:prstGeom prst="rect">
            <a:avLst/>
          </a:prstGeom>
          <a:solidFill>
            <a:srgbClr val="D9EAD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30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Elaborated Design</a:t>
            </a:r>
            <a:r>
              <a:rPr lang="en-GB" sz="30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endParaRPr sz="30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431" name="Google Shape;43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8587" y="1023939"/>
            <a:ext cx="3624727" cy="2367499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35"/>
          <p:cNvSpPr txBox="1"/>
          <p:nvPr>
            <p:ph type="title"/>
          </p:nvPr>
        </p:nvSpPr>
        <p:spPr>
          <a:xfrm>
            <a:off x="5336825" y="3684775"/>
            <a:ext cx="36936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2600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Carr</a:t>
            </a:r>
            <a:r>
              <a:rPr b="0" lang="en-GB" sz="2600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y Look ahead Adder</a:t>
            </a:r>
            <a:endParaRPr b="0" sz="26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433" name="Google Shape;433;p35"/>
          <p:cNvSpPr txBox="1"/>
          <p:nvPr/>
        </p:nvSpPr>
        <p:spPr>
          <a:xfrm>
            <a:off x="1315100" y="1456550"/>
            <a:ext cx="30000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latin typeface="Pacifico"/>
                <a:ea typeface="Pacifico"/>
                <a:cs typeface="Pacifico"/>
                <a:sym typeface="Pacifico"/>
              </a:rPr>
              <a:t>Carry Select Adder</a:t>
            </a:r>
            <a:endParaRPr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434" name="Google Shape;43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00" y="2830175"/>
            <a:ext cx="4585476" cy="20259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5" name="Google Shape;435;p35"/>
          <p:cNvCxnSpPr>
            <a:stCxn id="433" idx="3"/>
          </p:cNvCxnSpPr>
          <p:nvPr/>
        </p:nvCxnSpPr>
        <p:spPr>
          <a:xfrm flipH="1" rot="10800000">
            <a:off x="4315100" y="1724300"/>
            <a:ext cx="886800" cy="112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6" name="Google Shape;436;p35"/>
          <p:cNvCxnSpPr/>
          <p:nvPr/>
        </p:nvCxnSpPr>
        <p:spPr>
          <a:xfrm flipH="1">
            <a:off x="4719600" y="4252150"/>
            <a:ext cx="774600" cy="175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6"/>
          <p:cNvSpPr txBox="1"/>
          <p:nvPr/>
        </p:nvSpPr>
        <p:spPr>
          <a:xfrm>
            <a:off x="3156250" y="93600"/>
            <a:ext cx="3126900" cy="5721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Impact"/>
                <a:ea typeface="Impact"/>
                <a:cs typeface="Impact"/>
                <a:sym typeface="Impact"/>
              </a:rPr>
              <a:t>Elaborated Design</a:t>
            </a:r>
            <a:endParaRPr sz="30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42" name="Google Shape;442;p36"/>
          <p:cNvSpPr txBox="1"/>
          <p:nvPr/>
        </p:nvSpPr>
        <p:spPr>
          <a:xfrm>
            <a:off x="6480650" y="1110550"/>
            <a:ext cx="1329600" cy="5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latin typeface="Pacifico"/>
                <a:ea typeface="Pacifico"/>
                <a:cs typeface="Pacifico"/>
                <a:sym typeface="Pacifico"/>
              </a:rPr>
              <a:t>BCD</a:t>
            </a:r>
            <a:endParaRPr sz="26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443" name="Google Shape;443;p36"/>
          <p:cNvSpPr txBox="1"/>
          <p:nvPr/>
        </p:nvSpPr>
        <p:spPr>
          <a:xfrm>
            <a:off x="5169325" y="4277773"/>
            <a:ext cx="3419400" cy="5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latin typeface="Pacifico"/>
                <a:ea typeface="Pacifico"/>
                <a:cs typeface="Pacifico"/>
                <a:sym typeface="Pacifico"/>
              </a:rPr>
              <a:t>Ripple Carry Adder</a:t>
            </a:r>
            <a:endParaRPr sz="2600">
              <a:solidFill>
                <a:schemeClr val="dk2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444" name="Google Shape;444;p36"/>
          <p:cNvSpPr txBox="1"/>
          <p:nvPr/>
        </p:nvSpPr>
        <p:spPr>
          <a:xfrm>
            <a:off x="452975" y="2883350"/>
            <a:ext cx="3243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latin typeface="Pacifico"/>
                <a:ea typeface="Pacifico"/>
                <a:cs typeface="Pacifico"/>
                <a:sym typeface="Pacifico"/>
              </a:rPr>
              <a:t>Carry Skip Adde</a:t>
            </a:r>
            <a:r>
              <a:rPr b="1" lang="en-GB" sz="1800"/>
              <a:t>r</a:t>
            </a:r>
            <a:endParaRPr b="1" sz="18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445" name="Google Shape;44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225" y="3509175"/>
            <a:ext cx="3126899" cy="149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36"/>
          <p:cNvPicPr preferRelativeResize="0"/>
          <p:nvPr/>
        </p:nvPicPr>
        <p:blipFill rotWithShape="1">
          <a:blip r:embed="rId4">
            <a:alphaModFix/>
          </a:blip>
          <a:srcRect b="4434" l="0" r="0" t="0"/>
          <a:stretch/>
        </p:blipFill>
        <p:spPr>
          <a:xfrm>
            <a:off x="4826525" y="1797350"/>
            <a:ext cx="3762201" cy="221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226" y="820750"/>
            <a:ext cx="3419400" cy="190755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8" name="Google Shape;448;p36"/>
          <p:cNvCxnSpPr/>
          <p:nvPr/>
        </p:nvCxnSpPr>
        <p:spPr>
          <a:xfrm rot="10800000">
            <a:off x="4193625" y="1417300"/>
            <a:ext cx="1709700" cy="14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9" name="Google Shape;449;p36"/>
          <p:cNvCxnSpPr/>
          <p:nvPr/>
        </p:nvCxnSpPr>
        <p:spPr>
          <a:xfrm flipH="1" rot="10800000">
            <a:off x="3696875" y="3112400"/>
            <a:ext cx="862200" cy="4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50" name="Google Shape;450;p36"/>
          <p:cNvCxnSpPr/>
          <p:nvPr/>
        </p:nvCxnSpPr>
        <p:spPr>
          <a:xfrm rot="10800000">
            <a:off x="3916025" y="4631975"/>
            <a:ext cx="1008300" cy="14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7"/>
          <p:cNvSpPr txBox="1"/>
          <p:nvPr>
            <p:ph type="title"/>
          </p:nvPr>
        </p:nvSpPr>
        <p:spPr>
          <a:xfrm>
            <a:off x="423450" y="214825"/>
            <a:ext cx="8403000" cy="76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GB" sz="3000">
                <a:solidFill>
                  <a:srgbClr val="434343"/>
                </a:solidFill>
                <a:latin typeface="Pacifico"/>
                <a:ea typeface="Pacifico"/>
                <a:cs typeface="Pacifico"/>
                <a:sym typeface="Pacifico"/>
              </a:rPr>
              <a:t>Power Consumption of fixed point multiplier</a:t>
            </a:r>
            <a:endParaRPr sz="3000"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456" name="Google Shape;456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4100" y="806700"/>
            <a:ext cx="7955800" cy="405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8"/>
          <p:cNvSpPr txBox="1"/>
          <p:nvPr>
            <p:ph type="title"/>
          </p:nvPr>
        </p:nvSpPr>
        <p:spPr>
          <a:xfrm>
            <a:off x="207300" y="92625"/>
            <a:ext cx="7030500" cy="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Oswald"/>
                <a:ea typeface="Oswald"/>
                <a:cs typeface="Oswald"/>
                <a:sym typeface="Oswald"/>
              </a:rPr>
              <a:t>Floating Point Multiplier RTL Design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462" name="Google Shape;462;p38"/>
          <p:cNvPicPr preferRelativeResize="0"/>
          <p:nvPr/>
        </p:nvPicPr>
        <p:blipFill rotWithShape="1">
          <a:blip r:embed="rId3">
            <a:alphaModFix/>
          </a:blip>
          <a:srcRect b="52884" l="40689" r="13219" t="13057"/>
          <a:stretch/>
        </p:blipFill>
        <p:spPr>
          <a:xfrm>
            <a:off x="1222650" y="626350"/>
            <a:ext cx="6492601" cy="188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38"/>
          <p:cNvPicPr preferRelativeResize="0"/>
          <p:nvPr/>
        </p:nvPicPr>
        <p:blipFill rotWithShape="1">
          <a:blip r:embed="rId4">
            <a:alphaModFix/>
          </a:blip>
          <a:srcRect b="38046" l="45560" r="0" t="13419"/>
          <a:stretch/>
        </p:blipFill>
        <p:spPr>
          <a:xfrm>
            <a:off x="1222650" y="2642025"/>
            <a:ext cx="6492601" cy="241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9"/>
          <p:cNvSpPr txBox="1"/>
          <p:nvPr>
            <p:ph type="title"/>
          </p:nvPr>
        </p:nvSpPr>
        <p:spPr>
          <a:xfrm>
            <a:off x="224850" y="69500"/>
            <a:ext cx="7818300" cy="7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Analysis of FP Multiplier</a:t>
            </a:r>
            <a:endParaRPr sz="30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469" name="Google Shape;469;p39"/>
          <p:cNvPicPr preferRelativeResize="0"/>
          <p:nvPr/>
        </p:nvPicPr>
        <p:blipFill rotWithShape="1">
          <a:blip r:embed="rId3">
            <a:alphaModFix/>
          </a:blip>
          <a:srcRect b="6724" l="27948" r="32886" t="56202"/>
          <a:stretch/>
        </p:blipFill>
        <p:spPr>
          <a:xfrm>
            <a:off x="124288" y="787400"/>
            <a:ext cx="4447723" cy="2367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39"/>
          <p:cNvPicPr preferRelativeResize="0"/>
          <p:nvPr/>
        </p:nvPicPr>
        <p:blipFill rotWithShape="1">
          <a:blip r:embed="rId4">
            <a:alphaModFix/>
          </a:blip>
          <a:srcRect b="21649" l="28598" r="33116" t="56445"/>
          <a:stretch/>
        </p:blipFill>
        <p:spPr>
          <a:xfrm>
            <a:off x="4696062" y="412500"/>
            <a:ext cx="4478499" cy="147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39"/>
          <p:cNvPicPr preferRelativeResize="0"/>
          <p:nvPr/>
        </p:nvPicPr>
        <p:blipFill rotWithShape="1">
          <a:blip r:embed="rId5">
            <a:alphaModFix/>
          </a:blip>
          <a:srcRect b="9776" l="28357" r="32130" t="60569"/>
          <a:stretch/>
        </p:blipFill>
        <p:spPr>
          <a:xfrm>
            <a:off x="4789725" y="1990900"/>
            <a:ext cx="4117599" cy="2022250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39"/>
          <p:cNvSpPr txBox="1"/>
          <p:nvPr/>
        </p:nvSpPr>
        <p:spPr>
          <a:xfrm>
            <a:off x="1019300" y="3340425"/>
            <a:ext cx="26577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Oswald"/>
                <a:ea typeface="Oswald"/>
                <a:cs typeface="Oswald"/>
                <a:sym typeface="Oswald"/>
              </a:rPr>
              <a:t>Synthesis Report Utilisation</a:t>
            </a:r>
            <a:endParaRPr b="1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73" name="Google Shape;473;p39"/>
          <p:cNvSpPr txBox="1"/>
          <p:nvPr/>
        </p:nvSpPr>
        <p:spPr>
          <a:xfrm>
            <a:off x="5572375" y="4013150"/>
            <a:ext cx="31935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Oswald"/>
                <a:ea typeface="Oswald"/>
                <a:cs typeface="Oswald"/>
                <a:sym typeface="Oswald"/>
              </a:rPr>
              <a:t>Implementation Report Utilisation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0"/>
          <p:cNvSpPr txBox="1"/>
          <p:nvPr>
            <p:ph type="title"/>
          </p:nvPr>
        </p:nvSpPr>
        <p:spPr>
          <a:xfrm>
            <a:off x="1303800" y="598575"/>
            <a:ext cx="38106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Analysis of FP Adder</a:t>
            </a:r>
            <a:endParaRPr/>
          </a:p>
        </p:txBody>
      </p:sp>
      <p:pic>
        <p:nvPicPr>
          <p:cNvPr id="479" name="Google Shape;47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675" y="1347100"/>
            <a:ext cx="4470325" cy="260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3675" y="2436924"/>
            <a:ext cx="4470325" cy="2706575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40"/>
          <p:cNvSpPr txBox="1"/>
          <p:nvPr/>
        </p:nvSpPr>
        <p:spPr>
          <a:xfrm>
            <a:off x="759825" y="4222950"/>
            <a:ext cx="30000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Oswald"/>
                <a:ea typeface="Oswald"/>
                <a:cs typeface="Oswald"/>
                <a:sym typeface="Oswald"/>
              </a:rPr>
              <a:t>Synthesis Report Utilisation</a:t>
            </a:r>
            <a:endParaRPr b="1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482" name="Google Shape;482;p40"/>
          <p:cNvSpPr txBox="1"/>
          <p:nvPr/>
        </p:nvSpPr>
        <p:spPr>
          <a:xfrm>
            <a:off x="5334300" y="1798250"/>
            <a:ext cx="30000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Oswald"/>
                <a:ea typeface="Oswald"/>
                <a:cs typeface="Oswald"/>
                <a:sym typeface="Oswald"/>
              </a:rPr>
              <a:t>Implementation Report Utilisation</a:t>
            </a:r>
            <a:endParaRPr b="1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83" name="Google Shape;483;p40"/>
          <p:cNvSpPr txBox="1"/>
          <p:nvPr/>
        </p:nvSpPr>
        <p:spPr>
          <a:xfrm>
            <a:off x="5333450" y="409150"/>
            <a:ext cx="33753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Comic Sans MS"/>
                <a:ea typeface="Comic Sans MS"/>
                <a:cs typeface="Comic Sans MS"/>
                <a:sym typeface="Comic Sans MS"/>
              </a:rPr>
              <a:t>Power Consumption of HUB 16 bit adder= 10.46W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1"/>
          <p:cNvSpPr txBox="1"/>
          <p:nvPr>
            <p:ph type="title"/>
          </p:nvPr>
        </p:nvSpPr>
        <p:spPr>
          <a:xfrm>
            <a:off x="632625" y="234575"/>
            <a:ext cx="79902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3000">
                <a:latin typeface="Oswald"/>
                <a:ea typeface="Oswald"/>
                <a:cs typeface="Oswald"/>
                <a:sym typeface="Oswald"/>
              </a:rPr>
              <a:t>Power Comparison of Different Multipliers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  <p:graphicFrame>
        <p:nvGraphicFramePr>
          <p:cNvPr id="489" name="Google Shape;489;p41"/>
          <p:cNvGraphicFramePr/>
          <p:nvPr/>
        </p:nvGraphicFramePr>
        <p:xfrm>
          <a:off x="87375" y="1462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{81ED3605-2815-41F3-B4A1-A2BD67A6AE9F}</a:tableStyleId>
              </a:tblPr>
              <a:tblGrid>
                <a:gridCol w="1559850"/>
                <a:gridCol w="5105075"/>
                <a:gridCol w="2304325"/>
              </a:tblGrid>
              <a:tr h="544025">
                <a:tc row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SNo.</a:t>
                      </a:r>
                      <a:endParaRPr b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Power comparison of different multipliers </a:t>
                      </a:r>
                      <a:endParaRPr b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30250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1"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Multipliers</a:t>
                      </a:r>
                      <a:endParaRPr b="1" i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i="1"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Power Consumption</a:t>
                      </a:r>
                      <a:endParaRPr b="1" i="1"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4750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1.)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2x2 signed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1.59W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4750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2.)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2x2 using two’s complement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2.868W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</a:tr>
              <a:tr h="374750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3.)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4x4 signed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6.064W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4750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4.)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8x8 signed 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11.45W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</a:tr>
              <a:tr h="374750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5.)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16x16 signed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30.479W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4750"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6.)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16x</a:t>
                      </a: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 HUB multiplier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23.46</a:t>
                      </a:r>
                      <a:r>
                        <a:rPr lang="en-GB" sz="1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4E9F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/>
        </p:nvSpPr>
        <p:spPr>
          <a:xfrm>
            <a:off x="0" y="190925"/>
            <a:ext cx="9144000" cy="5547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Oswald"/>
                <a:ea typeface="Oswald"/>
                <a:cs typeface="Oswald"/>
                <a:sym typeface="Oswald"/>
              </a:rPr>
              <a:t>   Introduction:</a:t>
            </a:r>
            <a:endParaRPr b="1" sz="3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1" name="Google Shape;291;p15"/>
          <p:cNvSpPr txBox="1"/>
          <p:nvPr/>
        </p:nvSpPr>
        <p:spPr>
          <a:xfrm>
            <a:off x="351325" y="745500"/>
            <a:ext cx="6787800" cy="3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Font typeface="Comic Sans MS"/>
              <a:buChar char="❏"/>
            </a:pPr>
            <a:r>
              <a:rPr lang="en-GB" sz="2000">
                <a:latin typeface="Comic Sans MS"/>
                <a:ea typeface="Comic Sans MS"/>
                <a:cs typeface="Comic Sans MS"/>
                <a:sym typeface="Comic Sans MS"/>
              </a:rPr>
              <a:t>Floating Point (FP) multiplication is widely used in large set of </a:t>
            </a:r>
            <a:r>
              <a:rPr lang="en-GB" sz="2000">
                <a:solidFill>
                  <a:srgbClr val="CC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scientific and signal processing computation. </a:t>
            </a:r>
            <a:endParaRPr sz="2000">
              <a:solidFill>
                <a:srgbClr val="CC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omic Sans MS"/>
              <a:buChar char="❏"/>
            </a:pPr>
            <a:r>
              <a:rPr lang="en-GB" sz="2000">
                <a:latin typeface="Comic Sans MS"/>
                <a:ea typeface="Comic Sans MS"/>
                <a:cs typeface="Comic Sans MS"/>
                <a:sym typeface="Comic Sans MS"/>
              </a:rPr>
              <a:t>Floating point numbers are represented in the form of  </a:t>
            </a:r>
            <a:r>
              <a:rPr lang="en-GB" sz="2000">
                <a:solidFill>
                  <a:srgbClr val="A61C00"/>
                </a:solidFill>
                <a:latin typeface="Comic Sans MS"/>
                <a:ea typeface="Comic Sans MS"/>
                <a:cs typeface="Comic Sans MS"/>
                <a:sym typeface="Comic Sans MS"/>
              </a:rPr>
              <a:t>binary format. </a:t>
            </a:r>
            <a:endParaRPr sz="2000">
              <a:solidFill>
                <a:srgbClr val="A61C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61C00"/>
              </a:buClr>
              <a:buSzPts val="2000"/>
              <a:buFont typeface="Comic Sans MS"/>
              <a:buChar char="❏"/>
            </a:pPr>
            <a:r>
              <a:rPr lang="en-GB" sz="2000">
                <a:latin typeface="Comic Sans MS"/>
                <a:ea typeface="Comic Sans MS"/>
                <a:cs typeface="Comic Sans MS"/>
                <a:sym typeface="Comic Sans MS"/>
              </a:rPr>
              <a:t>For this reason, FP arithmetic is being introduced on field-programmable gate array (FPGA) implementations</a:t>
            </a:r>
            <a:endParaRPr sz="2000">
              <a:solidFill>
                <a:srgbClr val="A61C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61C00"/>
              </a:buClr>
              <a:buSzPts val="2000"/>
              <a:buFont typeface="Comic Sans MS"/>
              <a:buChar char="❏"/>
            </a:pPr>
            <a:r>
              <a:rPr lang="en-GB" sz="2000"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The advantage of floating-point representation over fixed-point and integer representation is that it can support a much wider range of values.</a:t>
            </a:r>
            <a:r>
              <a:rPr lang="en-GB" sz="2000">
                <a:solidFill>
                  <a:srgbClr val="333333"/>
                </a:solidFill>
                <a:highlight>
                  <a:srgbClr val="FFFFFF"/>
                </a:highlight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2000">
              <a:solidFill>
                <a:srgbClr val="A61C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>
                <a:latin typeface="Comic Sans MS"/>
                <a:ea typeface="Comic Sans MS"/>
                <a:cs typeface="Comic Sans MS"/>
                <a:sym typeface="Comic Sans MS"/>
              </a:rPr>
              <a:t>.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8050" y="3485225"/>
            <a:ext cx="1630900" cy="139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2"/>
          <p:cNvSpPr txBox="1"/>
          <p:nvPr>
            <p:ph type="title"/>
          </p:nvPr>
        </p:nvSpPr>
        <p:spPr>
          <a:xfrm>
            <a:off x="2136425" y="1506925"/>
            <a:ext cx="3175800" cy="716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latin typeface="Impact"/>
                <a:ea typeface="Impact"/>
                <a:cs typeface="Impact"/>
                <a:sym typeface="Impact"/>
              </a:rPr>
              <a:t>APPLICATIONS</a:t>
            </a:r>
            <a:endParaRPr sz="4000"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495" name="Google Shape;49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625" y="93650"/>
            <a:ext cx="3088475" cy="12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42"/>
          <p:cNvPicPr preferRelativeResize="0"/>
          <p:nvPr/>
        </p:nvPicPr>
        <p:blipFill rotWithShape="1">
          <a:blip r:embed="rId4">
            <a:alphaModFix/>
          </a:blip>
          <a:srcRect b="20083" l="5544" r="0" t="13700"/>
          <a:stretch/>
        </p:blipFill>
        <p:spPr>
          <a:xfrm>
            <a:off x="3894350" y="252950"/>
            <a:ext cx="2107950" cy="760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7" name="Google Shape;497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2370100"/>
            <a:ext cx="4075475" cy="27735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0844" y="2785575"/>
            <a:ext cx="3733931" cy="19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4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653550" y="149875"/>
            <a:ext cx="2431224" cy="1942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312225" y="1133812"/>
            <a:ext cx="1261725" cy="1449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4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61898" y="3655400"/>
            <a:ext cx="1102550" cy="12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3"/>
          <p:cNvSpPr txBox="1"/>
          <p:nvPr/>
        </p:nvSpPr>
        <p:spPr>
          <a:xfrm>
            <a:off x="612688" y="333218"/>
            <a:ext cx="467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GB" sz="3000" u="none" cap="none" strike="noStrike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References</a:t>
            </a:r>
            <a:r>
              <a:rPr b="1" i="0" lang="en-GB" sz="2800" u="none" cap="none" strike="noStrike">
                <a:solidFill>
                  <a:srgbClr val="000000"/>
                </a:solidFill>
                <a:latin typeface="Pacifico"/>
                <a:ea typeface="Pacifico"/>
                <a:cs typeface="Pacifico"/>
                <a:sym typeface="Pacifico"/>
              </a:rPr>
              <a:t>:</a:t>
            </a:r>
            <a:endParaRPr b="1" i="0" sz="2800" u="none" cap="none" strike="noStrike">
              <a:solidFill>
                <a:srgbClr val="000000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507" name="Google Shape;507;p43"/>
          <p:cNvSpPr/>
          <p:nvPr/>
        </p:nvSpPr>
        <p:spPr>
          <a:xfrm>
            <a:off x="551100" y="948475"/>
            <a:ext cx="8041800" cy="3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rgbClr val="30303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0" lang="en-GB" sz="1300" u="none" cap="none" strike="noStrike">
                <a:solidFill>
                  <a:srgbClr val="0B0B0B"/>
                </a:solidFill>
              </a:rPr>
              <a:t>[1] C.R. Baugh and B.A. Wooley, “A Two’s Complement Parallel Array Multiplication Algorithm,” IEEE Trans. Computers, vol. 22, no. 12, pp. 1045-1047, Dec. 1973.</a:t>
            </a:r>
            <a:endParaRPr i="0" sz="1300" u="none" cap="none" strike="noStrike">
              <a:solidFill>
                <a:srgbClr val="0B0B0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rgbClr val="0B0B0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0" lang="en-GB" sz="1300" u="none" cap="none" strike="noStrike">
                <a:solidFill>
                  <a:srgbClr val="0B0B0B"/>
                </a:solidFill>
              </a:rPr>
              <a:t>[2] Javier Hormigo and Julio Villalba</a:t>
            </a:r>
            <a:r>
              <a:rPr lang="en-GB" sz="1300">
                <a:solidFill>
                  <a:srgbClr val="0B0B0B"/>
                </a:solidFill>
              </a:rPr>
              <a:t>,”</a:t>
            </a:r>
            <a:r>
              <a:rPr lang="en-GB" sz="1300"/>
              <a:t>HUB Floating Point for Improving FPGA Implementations of DSP Applications”, IEEE TRANSACTIONS ON CIRCUITS AND SYSTEMS,, VOL. 64, NO. 3, MARCH 2017</a:t>
            </a:r>
            <a:endParaRPr sz="13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rgbClr val="0B0B0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0" lang="en-GB" sz="1300" u="none" cap="none" strike="noStrike">
                <a:solidFill>
                  <a:srgbClr val="0B0B0B"/>
                </a:solidFill>
              </a:rPr>
              <a:t>[3]Tarun Vatwani, Arko Dutt, Debjyoti Bhatacharjee , Anupam Chattopadhyay, “Floating Point Multiplication  Mapping on ReRAM based In memory Computing Architecture,”</a:t>
            </a:r>
            <a:r>
              <a:rPr i="0" lang="en-GB" sz="1300" u="none" cap="none" strike="noStrike">
                <a:solidFill>
                  <a:schemeClr val="hlink"/>
                </a:solidFill>
                <a:uFill>
                  <a:noFill/>
                </a:uFill>
                <a:hlinkClick r:id="rId3"/>
              </a:rPr>
              <a:t> </a:t>
            </a:r>
            <a:r>
              <a:rPr b="1" i="0" lang="en-GB" sz="1300" u="sng" cap="none" strike="noStrike">
                <a:solidFill>
                  <a:schemeClr val="hlink"/>
                </a:solidFill>
                <a:hlinkClick r:id="rId4"/>
              </a:rPr>
              <a:t>2018 31st International Conference on VLSI Design and 2018 17th International Conference on Embedded Systems (VLSID)</a:t>
            </a:r>
            <a:r>
              <a:rPr i="0" lang="en-GB" sz="1300" u="none" cap="none" strike="noStrike">
                <a:solidFill>
                  <a:srgbClr val="0B0B0B"/>
                </a:solidFill>
              </a:rPr>
              <a:t>.</a:t>
            </a:r>
            <a:endParaRPr i="0" sz="1300" u="none" cap="none" strike="noStrike">
              <a:solidFill>
                <a:srgbClr val="0B0B0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rgbClr val="0B0B0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0" lang="en-GB" sz="1300" u="none" cap="none" strike="noStrike">
                <a:solidFill>
                  <a:srgbClr val="0B0B0B"/>
                </a:solidFill>
              </a:rPr>
              <a:t>[4]</a:t>
            </a:r>
            <a:r>
              <a:rPr i="0" lang="en-GB" sz="1300" u="none" cap="none" strike="noStrike">
                <a:solidFill>
                  <a:schemeClr val="hlink"/>
                </a:solidFill>
                <a:uFill>
                  <a:noFill/>
                </a:uFill>
                <a:hlinkClick r:id="rId5"/>
              </a:rPr>
              <a:t> </a:t>
            </a:r>
            <a:r>
              <a:rPr b="1" i="0" lang="en-GB" sz="1300" u="sng" cap="none" strike="noStrike">
                <a:solidFill>
                  <a:schemeClr val="hlink"/>
                </a:solidFill>
                <a:hlinkClick r:id="rId6"/>
              </a:rPr>
              <a:t>Jiun-ping Wang</a:t>
            </a:r>
            <a:r>
              <a:rPr b="1" i="0" lang="en-GB" sz="1300" u="sng" cap="none" strike="noStrike">
                <a:solidFill>
                  <a:srgbClr val="000000"/>
                </a:solidFill>
              </a:rPr>
              <a:t> </a:t>
            </a:r>
            <a:r>
              <a:rPr i="0" lang="en-GB" sz="1300" u="none" cap="none" strike="noStrike">
                <a:solidFill>
                  <a:srgbClr val="000000"/>
                </a:solidFill>
              </a:rPr>
              <a:t>;</a:t>
            </a:r>
            <a:r>
              <a:rPr i="0" lang="en-GB" sz="1300" u="none" cap="none" strike="noStrike">
                <a:solidFill>
                  <a:schemeClr val="hlink"/>
                </a:solidFill>
                <a:uFill>
                  <a:noFill/>
                </a:uFill>
                <a:hlinkClick r:id="rId7"/>
              </a:rPr>
              <a:t> </a:t>
            </a:r>
            <a:r>
              <a:rPr b="1" i="0" lang="en-GB" sz="1300" u="sng" cap="none" strike="noStrike">
                <a:solidFill>
                  <a:schemeClr val="hlink"/>
                </a:solidFill>
                <a:hlinkClick r:id="rId8"/>
              </a:rPr>
              <a:t>Shiann-rong Kuang</a:t>
            </a:r>
            <a:r>
              <a:rPr b="1" i="0" lang="en-GB" sz="1300" u="sng" cap="none" strike="noStrike">
                <a:solidFill>
                  <a:srgbClr val="000000"/>
                </a:solidFill>
              </a:rPr>
              <a:t> </a:t>
            </a:r>
            <a:r>
              <a:rPr i="0" lang="en-GB" sz="1300" u="none" cap="none" strike="noStrike">
                <a:solidFill>
                  <a:srgbClr val="000000"/>
                </a:solidFill>
              </a:rPr>
              <a:t>;</a:t>
            </a:r>
            <a:r>
              <a:rPr i="0" lang="en-GB" sz="1300" u="none" cap="none" strike="noStrike">
                <a:solidFill>
                  <a:schemeClr val="hlink"/>
                </a:solidFill>
                <a:uFill>
                  <a:noFill/>
                </a:uFill>
                <a:hlinkClick r:id="rId9"/>
              </a:rPr>
              <a:t> </a:t>
            </a:r>
            <a:r>
              <a:rPr b="1" i="0" lang="en-GB" sz="1300" u="sng" cap="none" strike="noStrike">
                <a:solidFill>
                  <a:schemeClr val="hlink"/>
                </a:solidFill>
                <a:hlinkClick r:id="rId10"/>
              </a:rPr>
              <a:t>Yuan-chih Chuang</a:t>
            </a:r>
            <a:r>
              <a:rPr i="0" lang="en-GB" sz="1300" u="none" cap="none" strike="noStrike">
                <a:solidFill>
                  <a:srgbClr val="000000"/>
                </a:solidFill>
              </a:rPr>
              <a:t> “Design of Reconfigurable Low-Power Pipelined Array Multiplier”</a:t>
            </a:r>
            <a:r>
              <a:rPr i="0" lang="en-GB" sz="1300" u="none" cap="none" strike="noStrike">
                <a:solidFill>
                  <a:schemeClr val="hlink"/>
                </a:solidFill>
                <a:uFill>
                  <a:noFill/>
                </a:uFill>
                <a:hlinkClick r:id="rId11"/>
              </a:rPr>
              <a:t> </a:t>
            </a:r>
            <a:r>
              <a:rPr b="1" i="0" lang="en-GB" sz="1300" u="sng" cap="none" strike="noStrike">
                <a:solidFill>
                  <a:schemeClr val="hlink"/>
                </a:solidFill>
                <a:hlinkClick r:id="rId12"/>
              </a:rPr>
              <a:t>2006 International Conference on Communications, Circuits and Systems</a:t>
            </a:r>
            <a:r>
              <a:rPr i="0" lang="en-GB" sz="1300" u="none" cap="none" strike="noStrike">
                <a:solidFill>
                  <a:srgbClr val="0B0B0B"/>
                </a:solidFill>
              </a:rPr>
              <a:t>.</a:t>
            </a:r>
            <a:endParaRPr i="0" sz="1300" u="none" cap="none" strike="noStrike">
              <a:solidFill>
                <a:srgbClr val="0B0B0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rgbClr val="0B0B0B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rgbClr val="0C0C0C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3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Google Shape;51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8625" y="2358775"/>
            <a:ext cx="3857625" cy="24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16"/>
          <p:cNvPicPr preferRelativeResize="0"/>
          <p:nvPr/>
        </p:nvPicPr>
        <p:blipFill rotWithShape="1">
          <a:blip r:embed="rId3">
            <a:alphaModFix/>
          </a:blip>
          <a:srcRect b="0" l="-2410" r="2409" t="0"/>
          <a:stretch/>
        </p:blipFill>
        <p:spPr>
          <a:xfrm>
            <a:off x="1589875" y="2459300"/>
            <a:ext cx="5823700" cy="229705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6"/>
          <p:cNvSpPr txBox="1"/>
          <p:nvPr/>
        </p:nvSpPr>
        <p:spPr>
          <a:xfrm>
            <a:off x="733000" y="975800"/>
            <a:ext cx="7200600" cy="14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000">
                <a:latin typeface="Comic Sans MS"/>
                <a:ea typeface="Comic Sans MS"/>
                <a:cs typeface="Comic Sans MS"/>
                <a:sym typeface="Comic Sans MS"/>
              </a:rPr>
              <a:t>It consists of a </a:t>
            </a:r>
            <a:r>
              <a:rPr lang="en-GB" sz="2000">
                <a:solidFill>
                  <a:srgbClr val="CC4125"/>
                </a:solidFill>
                <a:latin typeface="Comic Sans MS"/>
                <a:ea typeface="Comic Sans MS"/>
                <a:cs typeface="Comic Sans MS"/>
                <a:sym typeface="Comic Sans MS"/>
              </a:rPr>
              <a:t>one b</a:t>
            </a:r>
            <a:r>
              <a:rPr lang="en-GB" sz="2000">
                <a:solidFill>
                  <a:srgbClr val="CC4125"/>
                </a:solidFill>
                <a:latin typeface="Comic Sans MS"/>
                <a:ea typeface="Comic Sans MS"/>
                <a:cs typeface="Comic Sans MS"/>
                <a:sym typeface="Comic Sans MS"/>
              </a:rPr>
              <a:t>it sign (S), an eight bit exponent (E), and a twenty three bit fraction (M or Mantissa)</a:t>
            </a:r>
            <a:r>
              <a:rPr lang="en-GB" sz="2000">
                <a:latin typeface="Comic Sans MS"/>
                <a:ea typeface="Comic Sans MS"/>
                <a:cs typeface="Comic Sans MS"/>
                <a:sym typeface="Comic Sans MS"/>
              </a:rPr>
              <a:t>. An extra bit is added to the fraction to form the significand.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99" name="Google Shape;299;p16"/>
          <p:cNvSpPr txBox="1"/>
          <p:nvPr/>
        </p:nvSpPr>
        <p:spPr>
          <a:xfrm>
            <a:off x="125" y="359225"/>
            <a:ext cx="9144000" cy="5121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latin typeface="Oswald"/>
                <a:ea typeface="Oswald"/>
                <a:cs typeface="Oswald"/>
                <a:sym typeface="Oswald"/>
              </a:rPr>
              <a:t>BINARY REPRESENTATION FORMAT</a:t>
            </a:r>
            <a:endParaRPr b="1" sz="24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7"/>
          <p:cNvSpPr txBox="1"/>
          <p:nvPr/>
        </p:nvSpPr>
        <p:spPr>
          <a:xfrm>
            <a:off x="0" y="210775"/>
            <a:ext cx="9144000" cy="463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IEEE HALF PRECISION BINARY FLOATING POINT FORMAT:</a:t>
            </a:r>
            <a:endParaRPr b="1">
              <a:highlight>
                <a:schemeClr val="lt1"/>
              </a:highlight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05" name="Google Shape;305;p17"/>
          <p:cNvSpPr txBox="1"/>
          <p:nvPr/>
        </p:nvSpPr>
        <p:spPr>
          <a:xfrm>
            <a:off x="343050" y="813600"/>
            <a:ext cx="8457900" cy="15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The IEEE 754 standard specifies a </a:t>
            </a:r>
            <a:r>
              <a:rPr b="1" lang="en-GB" sz="1800">
                <a:latin typeface="Comic Sans MS"/>
                <a:ea typeface="Comic Sans MS"/>
                <a:cs typeface="Comic Sans MS"/>
                <a:sym typeface="Comic Sans MS"/>
              </a:rPr>
              <a:t>binary16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 as having the following format: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6858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mic Sans MS"/>
              <a:buChar char="●"/>
            </a:pPr>
            <a:r>
              <a:rPr lang="en-GB" sz="1800">
                <a:uFill>
                  <a:noFill/>
                </a:uFill>
                <a:latin typeface="Comic Sans MS"/>
                <a:ea typeface="Comic Sans MS"/>
                <a:cs typeface="Comic Sans MS"/>
                <a:sym typeface="Comic Sans MS"/>
                <a:hlinkClick r:id="rId3"/>
              </a:rPr>
              <a:t>Sign bit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: 1 bit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mic Sans MS"/>
              <a:buChar char="●"/>
            </a:pPr>
            <a:r>
              <a:rPr lang="en-GB" sz="1800">
                <a:uFill>
                  <a:noFill/>
                </a:uFill>
                <a:latin typeface="Comic Sans MS"/>
                <a:ea typeface="Comic Sans MS"/>
                <a:cs typeface="Comic Sans MS"/>
                <a:sym typeface="Comic Sans MS"/>
                <a:hlinkClick r:id="rId4"/>
              </a:rPr>
              <a:t>Exponent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 width: 5 bits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mic Sans MS"/>
              <a:buChar char="●"/>
            </a:pPr>
            <a:r>
              <a:rPr lang="en-GB" sz="1800">
                <a:uFill>
                  <a:noFill/>
                </a:uFill>
                <a:latin typeface="Comic Sans MS"/>
                <a:ea typeface="Comic Sans MS"/>
                <a:cs typeface="Comic Sans MS"/>
                <a:sym typeface="Comic Sans MS"/>
                <a:hlinkClick r:id="rId5"/>
              </a:rPr>
              <a:t>Significand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GB" sz="1800">
                <a:uFill>
                  <a:noFill/>
                </a:uFill>
                <a:latin typeface="Comic Sans MS"/>
                <a:ea typeface="Comic Sans MS"/>
                <a:cs typeface="Comic Sans MS"/>
                <a:sym typeface="Comic Sans MS"/>
                <a:hlinkClick r:id="rId6"/>
              </a:rPr>
              <a:t>precision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: 11 bits (10 explicitly stored)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pic>
        <p:nvPicPr>
          <p:cNvPr id="306" name="Google Shape;306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54225" y="2571750"/>
            <a:ext cx="3718425" cy="227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 txBox="1"/>
          <p:nvPr/>
        </p:nvSpPr>
        <p:spPr>
          <a:xfrm>
            <a:off x="0" y="274925"/>
            <a:ext cx="9144000" cy="590100"/>
          </a:xfrm>
          <a:prstGeom prst="rect">
            <a:avLst/>
          </a:prstGeom>
          <a:solidFill>
            <a:srgbClr val="FDEDB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Pacifico"/>
                <a:ea typeface="Pacifico"/>
                <a:cs typeface="Pacifico"/>
                <a:sym typeface="Pacifico"/>
              </a:rPr>
              <a:t> Objective :</a:t>
            </a:r>
            <a:endParaRPr sz="30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312" name="Google Shape;312;p18"/>
          <p:cNvSpPr txBox="1"/>
          <p:nvPr/>
        </p:nvSpPr>
        <p:spPr>
          <a:xfrm>
            <a:off x="576175" y="1096125"/>
            <a:ext cx="7096800" cy="28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Oswald"/>
              <a:buChar char="➢"/>
            </a:pPr>
            <a:r>
              <a:rPr lang="en-GB" sz="2400">
                <a:latin typeface="Oswald"/>
                <a:ea typeface="Oswald"/>
                <a:cs typeface="Oswald"/>
                <a:sym typeface="Oswald"/>
              </a:rPr>
              <a:t>Multiplication is one of the common arithmetic operations in these computations.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➢"/>
            </a:pPr>
            <a:r>
              <a:rPr lang="en-GB" sz="2400">
                <a:latin typeface="Oswald"/>
                <a:ea typeface="Oswald"/>
                <a:cs typeface="Oswald"/>
                <a:sym typeface="Oswald"/>
              </a:rPr>
              <a:t>The need of high speed multiplier is increasing as</a:t>
            </a:r>
            <a:r>
              <a:rPr lang="en-GB" sz="240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GB" sz="2400">
                <a:latin typeface="Oswald"/>
                <a:ea typeface="Oswald"/>
                <a:cs typeface="Oswald"/>
                <a:sym typeface="Oswald"/>
              </a:rPr>
              <a:t>the need of high speed processors are increasing</a:t>
            </a: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. 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➢"/>
            </a:pPr>
            <a:r>
              <a:rPr lang="en-GB" sz="2400">
                <a:solidFill>
                  <a:srgbClr val="CC4125"/>
                </a:solidFill>
                <a:latin typeface="Oswald"/>
                <a:ea typeface="Oswald"/>
                <a:cs typeface="Oswald"/>
                <a:sym typeface="Oswald"/>
              </a:rPr>
              <a:t>Higher throughput arithmetic operations</a:t>
            </a:r>
            <a:r>
              <a:rPr lang="en-GB" sz="2400">
                <a:latin typeface="Oswald"/>
                <a:ea typeface="Oswald"/>
                <a:cs typeface="Oswald"/>
                <a:sym typeface="Oswald"/>
              </a:rPr>
              <a:t> are important to achieve the desired performance in many real time signal and image processing applications. 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 txBox="1"/>
          <p:nvPr/>
        </p:nvSpPr>
        <p:spPr>
          <a:xfrm>
            <a:off x="150" y="284575"/>
            <a:ext cx="9144000" cy="566400"/>
          </a:xfrm>
          <a:prstGeom prst="rect">
            <a:avLst/>
          </a:prstGeom>
          <a:solidFill>
            <a:srgbClr val="FFFFA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Pacifico"/>
                <a:ea typeface="Pacifico"/>
                <a:cs typeface="Pacifico"/>
                <a:sym typeface="Pacifico"/>
              </a:rPr>
              <a:t>Contd..</a:t>
            </a:r>
            <a:endParaRPr sz="3000"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8" name="Google Shape;318;p19"/>
          <p:cNvSpPr txBox="1"/>
          <p:nvPr/>
        </p:nvSpPr>
        <p:spPr>
          <a:xfrm>
            <a:off x="210800" y="969775"/>
            <a:ext cx="6576900" cy="31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400">
                <a:latin typeface="Oswald"/>
                <a:ea typeface="Oswald"/>
                <a:cs typeface="Oswald"/>
                <a:sym typeface="Oswald"/>
              </a:rPr>
              <a:t>One of the key arithmetic operations in such applications is multiplication and the development of fast multiplier circuit has been a subject of interest over decades. 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400">
                <a:latin typeface="Oswald"/>
                <a:ea typeface="Oswald"/>
                <a:cs typeface="Oswald"/>
                <a:sym typeface="Oswald"/>
              </a:rPr>
              <a:t>Also reducing the </a:t>
            </a:r>
            <a:r>
              <a:rPr lang="en-GB" sz="2400">
                <a:solidFill>
                  <a:srgbClr val="6AA84F"/>
                </a:solidFill>
                <a:latin typeface="Oswald"/>
                <a:ea typeface="Oswald"/>
                <a:cs typeface="Oswald"/>
                <a:sym typeface="Oswald"/>
              </a:rPr>
              <a:t>time delay</a:t>
            </a:r>
            <a:r>
              <a:rPr lang="en-GB" sz="2400">
                <a:latin typeface="Oswald"/>
                <a:ea typeface="Oswald"/>
                <a:cs typeface="Oswald"/>
                <a:sym typeface="Oswald"/>
              </a:rPr>
              <a:t> and </a:t>
            </a:r>
            <a:r>
              <a:rPr lang="en-GB" sz="2400">
                <a:solidFill>
                  <a:srgbClr val="6AA84F"/>
                </a:solidFill>
                <a:latin typeface="Oswald"/>
                <a:ea typeface="Oswald"/>
                <a:cs typeface="Oswald"/>
                <a:sym typeface="Oswald"/>
              </a:rPr>
              <a:t>power consumption </a:t>
            </a:r>
            <a:r>
              <a:rPr lang="en-GB" sz="2400">
                <a:latin typeface="Oswald"/>
                <a:ea typeface="Oswald"/>
                <a:cs typeface="Oswald"/>
                <a:sym typeface="Oswald"/>
              </a:rPr>
              <a:t>are very essential requirements for many applications.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19" name="Google Shape;3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0700" y="2146450"/>
            <a:ext cx="1869075" cy="285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0"/>
          <p:cNvSpPr/>
          <p:nvPr/>
        </p:nvSpPr>
        <p:spPr>
          <a:xfrm>
            <a:off x="1584319" y="1434879"/>
            <a:ext cx="6111900" cy="24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>
                <a:latin typeface="Comic Sans MS"/>
                <a:ea typeface="Comic Sans MS"/>
                <a:cs typeface="Comic Sans MS"/>
                <a:sym typeface="Comic Sans MS"/>
              </a:rPr>
              <a:t>Half unit biased</a:t>
            </a:r>
            <a:r>
              <a:rPr i="0" lang="en-GB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technique is very much useful for </a:t>
            </a:r>
            <a:r>
              <a:rPr i="0" lang="en-GB" sz="1800" u="none" cap="none" strike="noStrike">
                <a:solidFill>
                  <a:srgbClr val="99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improving efficiency and reducing energy consumption.</a:t>
            </a:r>
            <a:endParaRPr i="0" sz="1800" u="none" cap="none" strike="noStrike">
              <a:solidFill>
                <a:srgbClr val="99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en-GB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We will be using different adders and multipliers for this purpose and comparing their </a:t>
            </a:r>
            <a:r>
              <a:rPr i="0" lang="en-GB" sz="1800" u="none" cap="none" strike="noStrike">
                <a:solidFill>
                  <a:srgbClr val="99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energy consumption and accuracy</a:t>
            </a:r>
            <a:r>
              <a:rPr i="0" lang="en-GB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. And we have implemented it on Field Programmable Gate Array (FPGA) and ZEDBoard.</a:t>
            </a:r>
            <a:endParaRPr i="0" sz="18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25" name="Google Shape;325;p20"/>
          <p:cNvSpPr txBox="1"/>
          <p:nvPr/>
        </p:nvSpPr>
        <p:spPr>
          <a:xfrm>
            <a:off x="0" y="800225"/>
            <a:ext cx="91440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GB" sz="2200" u="none" cap="none" strike="noStrike">
                <a:solidFill>
                  <a:srgbClr val="000000"/>
                </a:solidFill>
                <a:latin typeface="Lobster"/>
                <a:ea typeface="Lobster"/>
                <a:cs typeface="Lobster"/>
                <a:sym typeface="Lobster"/>
              </a:rPr>
              <a:t>Wh</a:t>
            </a:r>
            <a:r>
              <a:rPr b="1" i="0" lang="en-GB" sz="2200" u="none" cap="none" strike="noStrike">
                <a:solidFill>
                  <a:srgbClr val="000000"/>
                </a:solidFill>
                <a:latin typeface="Lobster"/>
                <a:ea typeface="Lobster"/>
                <a:cs typeface="Lobster"/>
                <a:sym typeface="Lobster"/>
              </a:rPr>
              <a:t>y </a:t>
            </a:r>
            <a:r>
              <a:rPr b="1" lang="en-GB" sz="2200">
                <a:latin typeface="Lobster"/>
                <a:ea typeface="Lobster"/>
                <a:cs typeface="Lobster"/>
                <a:sym typeface="Lobster"/>
              </a:rPr>
              <a:t>Half-unit Biased FP Multipliers and adder</a:t>
            </a:r>
            <a:r>
              <a:rPr b="1" i="0" lang="en-GB" sz="2200" u="none" cap="none" strike="noStrike">
                <a:solidFill>
                  <a:srgbClr val="000000"/>
                </a:solidFill>
                <a:latin typeface="Lobster"/>
                <a:ea typeface="Lobster"/>
                <a:cs typeface="Lobster"/>
                <a:sym typeface="Lobster"/>
              </a:rPr>
              <a:t>?</a:t>
            </a:r>
            <a:endParaRPr b="1" i="0" sz="2200" u="none" cap="none" strike="noStrike">
              <a:solidFill>
                <a:srgbClr val="000000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26" name="Google Shape;326;p20"/>
          <p:cNvSpPr txBox="1"/>
          <p:nvPr/>
        </p:nvSpPr>
        <p:spPr>
          <a:xfrm>
            <a:off x="3639802" y="92621"/>
            <a:ext cx="25059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GB" sz="3600" u="none" cap="none" strike="noStrike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Motivation.</a:t>
            </a:r>
            <a:r>
              <a:rPr b="1" lang="en-GB" sz="3600">
                <a:latin typeface="Oswald"/>
                <a:ea typeface="Oswald"/>
                <a:cs typeface="Oswald"/>
                <a:sym typeface="Oswald"/>
              </a:rPr>
              <a:t>..</a:t>
            </a:r>
            <a:endParaRPr i="0" sz="36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i="0" sz="36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7" name="Google Shape;327;p20"/>
          <p:cNvSpPr txBox="1"/>
          <p:nvPr/>
        </p:nvSpPr>
        <p:spPr>
          <a:xfrm>
            <a:off x="0" y="4275925"/>
            <a:ext cx="9144000" cy="4599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rPr>
              <a:t>       </a:t>
            </a:r>
            <a:r>
              <a:rPr b="1" i="0" lang="en-GB" sz="2400" u="none" cap="none" strike="noStrike">
                <a:solidFill>
                  <a:srgbClr val="000000"/>
                </a:solidFill>
                <a:latin typeface="Caveat"/>
                <a:ea typeface="Caveat"/>
                <a:cs typeface="Caveat"/>
                <a:sym typeface="Caveat"/>
              </a:rPr>
              <a:t>In order to become the 1% you must do what the other 99% won’t !!!</a:t>
            </a:r>
            <a:endParaRPr b="1" i="0" sz="2400" u="none" cap="none" strike="noStrike">
              <a:solidFill>
                <a:srgbClr val="00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2" name="Google Shape;332;p21"/>
          <p:cNvGraphicFramePr/>
          <p:nvPr/>
        </p:nvGraphicFramePr>
        <p:xfrm>
          <a:off x="-12" y="-2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{8ECFF1E3-CF3F-4EA7-AD20-01F24B20CD0B}</a:tableStyleId>
              </a:tblPr>
              <a:tblGrid>
                <a:gridCol w="392100"/>
                <a:gridCol w="2383350"/>
                <a:gridCol w="2008750"/>
                <a:gridCol w="609150"/>
                <a:gridCol w="2047125"/>
                <a:gridCol w="1809475"/>
              </a:tblGrid>
              <a:tr h="430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Title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Link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Year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Advantage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Disadvantage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CCCCCC"/>
                    </a:solidFill>
                  </a:tcPr>
                </a:tc>
              </a:tr>
              <a:tr h="942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1)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A Two's Complement Parallel Array Multiplication algorithm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sng" cap="none" strike="noStrike">
                          <a:solidFill>
                            <a:schemeClr val="hlink"/>
                          </a:solidFill>
                          <a:hlinkClick r:id="rId3"/>
                        </a:rPr>
                        <a:t>https://ieeexplore.ieee.org/document/1672241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1974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Every partial product bit has a positive coefficient.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Need for the complements of each multiplier and multiplicand 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3F3F3"/>
                    </a:solidFill>
                  </a:tcPr>
                </a:tc>
              </a:tr>
              <a:tr h="1155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2)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000000"/>
                          </a:solidFill>
                        </a:rPr>
                        <a:t>HUB Floating Point for Improving FPGA Implementations of DSP Applications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u="sng">
                          <a:solidFill>
                            <a:schemeClr val="hlink"/>
                          </a:solidFill>
                          <a:hlinkClick r:id="rId4"/>
                        </a:rPr>
                        <a:t>https://ieeexplore.ieee.org/stamp/stamp.jsp?tp=&amp;arnumber=7465754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2012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Conservative power savings of up to 15%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Architecture fabricated on the TSMC 90 nm process area consumption is more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</a:tr>
              <a:tr h="942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3)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Area efficient multipliers for Digital Signal Processing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Application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https://ieeexplore.ieee.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org/stamp/stamp.jsp?arnumber=4864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55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1996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Area consumption is reduced to 50%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Due to truncation accuracy is reduced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</a:tr>
              <a:tr h="730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4)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Design of Reconfigurable Low-Power Pipelined Array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Multiplier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sng" cap="none" strike="noStrike">
                          <a:solidFill>
                            <a:schemeClr val="hlink"/>
                          </a:solidFill>
                          <a:hlinkClick r:id="rId5"/>
                        </a:rPr>
                        <a:t>https://ieeexplore.ieee.org/document/4064379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2006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Low Power Consumption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Delay overhead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D9D9D9"/>
                    </a:solidFill>
                  </a:tcPr>
                </a:tc>
              </a:tr>
              <a:tr h="942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5)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Real-time  Fall Detection Algorithm with a Prog. Truncated MAC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-GB" sz="1400" u="sng" cap="none" strike="noStrike">
                          <a:solidFill>
                            <a:schemeClr val="hlink"/>
                          </a:solidFill>
                          <a:hlinkClick r:id="rId6"/>
                        </a:rPr>
                        <a:t>https://ieeexplore.ieee.org/iel5/5608545/5625939/05626244.pdf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2010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23% power savings without any accuracy loss.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GB" sz="1400" u="none" cap="none" strike="noStrike">
                          <a:solidFill>
                            <a:srgbClr val="000000"/>
                          </a:solidFill>
                        </a:rPr>
                        <a:t>Truncation of low bits  of columns result in robust gap values</a:t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rgbClr val="000000"/>
                        </a:solidFill>
                      </a:endParaRPr>
                    </a:p>
                  </a:txBody>
                  <a:tcPr marT="45725" marB="45725" marR="91450" marL="91450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